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Lst>
  <p:sldSz cy="5143500" cx="9144000"/>
  <p:notesSz cx="6858000" cy="9144000"/>
  <p:embeddedFontLst>
    <p:embeddedFont>
      <p:font typeface="PT Sans Narrow"/>
      <p:regular r:id="rId185"/>
      <p:bold r:id="rId186"/>
    </p:embeddedFont>
    <p:embeddedFont>
      <p:font typeface="Open Sans"/>
      <p:regular r:id="rId187"/>
      <p:bold r:id="rId188"/>
      <p:italic r:id="rId189"/>
      <p:boldItalic r:id="rId1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OpenSans-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OpenSans-regular.fntdata"/><Relationship Id="rId47" Type="http://schemas.openxmlformats.org/officeDocument/2006/relationships/slide" Target="slides/slide42.xml"/><Relationship Id="rId186" Type="http://schemas.openxmlformats.org/officeDocument/2006/relationships/font" Target="fonts/PTSansNarrow-bold.fntdata"/><Relationship Id="rId185" Type="http://schemas.openxmlformats.org/officeDocument/2006/relationships/font" Target="fonts/PTSansNarrow-regular.fntdata"/><Relationship Id="rId49" Type="http://schemas.openxmlformats.org/officeDocument/2006/relationships/slide" Target="slides/slide44.xml"/><Relationship Id="rId184" Type="http://schemas.openxmlformats.org/officeDocument/2006/relationships/slide" Target="slides/slide17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OpenSans-italic.fntdata"/><Relationship Id="rId100" Type="http://schemas.openxmlformats.org/officeDocument/2006/relationships/slide" Target="slides/slide95.xml"/><Relationship Id="rId188"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thinkingclinicaltrials.org/chapters/conduct/electronic-health-records-based-phenotyping/definitions/#reference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7274bf04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7274bf04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a75a3a1ba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a75a3a1ba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a70894638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a70894638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a70894638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a70894638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a661760bd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a661760bd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a750e235e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a750e235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a661760bd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a661760bd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fd116876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9fd116876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fd116876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fd116876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fd116876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9fd116876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fd116876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fd116876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4eb3d7e7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4eb3d7e7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fd116876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fd116876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661760bd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661760bd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9fd116876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9fd116876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9f21281a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9f21281a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 last 2 fully connected layers of VGG-19 and extract visual features from the last convolutional layer of VGG-19 model. Embeddings of M most likely tags used as semantic features for topic generation</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9f21281a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9f21281a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9fd116876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9fd116876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9f21281a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9f21281a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9f21281a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9f21281a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f21281a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f21281a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9f21281a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9f21281a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74b1bf80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74b1bf80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9fd11687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9fd11687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9f21281ad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9f21281ad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f21281a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f21281a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f21281a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f21281a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f21281a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9f21281a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f21281ad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9f21281ad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75a3a1ba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75a3a1ba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f21281a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f21281ad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75a3a1ba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a75a3a1ba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9f21281ad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9f21281ad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fce17a3f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fce17a3f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a75a3a1ba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a75a3a1ba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9f21281a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9f21281a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9fd116876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9fd116876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750e235e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750e235e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9fd116876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9fd116876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fd116876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fd116876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9fd116876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9fd116876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75a3a1ba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75a3a1ba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fd116876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fd116876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9fd116876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9fd116876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fce17a3f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fce17a3f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9fd116876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9fd116876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9fd116876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9fd116876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9fd1168a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9fd1168a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9fd1168ad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9fd1168a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9fd1168ad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9fd1168a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9fd1168ad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9fd1168ad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fd1168ad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9fd1168ad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9fd1168ad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9fd1168ad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fd1168ad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fd1168ad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9fd1168ad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9fd1168ad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7274bf0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7274bf0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9fd1168ad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9fd1168ad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fd1168ad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fd1168ad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a7089463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a7089463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750e235e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750e235e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70894638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7089463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75a3a1b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75a3a1b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70894638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70894638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70894638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a70894638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70894638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70894638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70894638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70894638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7274bf0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7274bf0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70894638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70894638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a70894638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a70894638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a70894638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a70894638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a70894638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a70894638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a70894638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a70894638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a70894638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a70894638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a70894638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a70894638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a70894638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a70894638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a70894638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a70894638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70894638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70894638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7274bf0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7274bf0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70894638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70894638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70894638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70894638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70894638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70894638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70894638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70894638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70894638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70894638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a70894638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a70894638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a70894638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a70894638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9fd978ab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9fd978ab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9fd978ab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9fd978ab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9fd978ab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9fd978ab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74b1bf80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74b1bf80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4eb3d7e7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4eb3d7e7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fce17a3f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fce17a3f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fce17a3f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fce17a3f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fce17a3f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fce17a3f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fce17a3f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fce17a3f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fce17a3f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fce17a3f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fce17a3f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fce17a3f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Clinical notes contain explicit personal health information which might cause privacy issue when trying to release public datasets for machine learning purposes. This contradicts the guidelines HIPPA. Deidentification becomes necessary.</a:t>
            </a:r>
            <a:endParaRPr>
              <a:solidFill>
                <a:schemeClr val="dk1"/>
              </a:solidFill>
            </a:endParaRPr>
          </a:p>
          <a:p>
            <a:pPr indent="0" lvl="0" marL="0" rtl="0" algn="l">
              <a:lnSpc>
                <a:spcPct val="115000"/>
              </a:lnSpc>
              <a:spcBef>
                <a:spcPts val="0"/>
              </a:spcBef>
              <a:spcAft>
                <a:spcPts val="0"/>
              </a:spcAft>
              <a:buNone/>
            </a:pPr>
            <a:r>
              <a:rPr lang="en">
                <a:solidFill>
                  <a:schemeClr val="dk1"/>
                </a:solidFill>
              </a:rPr>
              <a:t>More specifically, need to get rid of names of patients, proxies, identification numbers, hospital names and locations, geographic locations and dates. It is a huge burden to manually de-identify using some manuals.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fce17a3f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fce17a3f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https://medium.com/nedap/de-identification-of-ehr-using-nlp-a270d40fc442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4eb3d7e7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4eb3d7e7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7274bf04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7274bf04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fce17a3f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fce17a3f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fce17a3f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fce17a3f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6a5b3bf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6a5b3bf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datasets used in my model?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fce17a3f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fce17a3f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7274bf0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7274bf0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7274bf0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7274bf0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7274bf04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7274bf04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fce17a3f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fce17a3f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7274bf04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7274bf04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4eb3d7e7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4eb3d7e7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t>
            </a:r>
            <a:r>
              <a:rPr lang="en"/>
              <a:t>https://rethinkingclinicaltrials.org/chapters/conduct/electronic-health-records-based-phenotyping/definitions/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4eb3d7e7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4eb3d7e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Open Sans"/>
                <a:ea typeface="Open Sans"/>
                <a:cs typeface="Open Sans"/>
                <a:sym typeface="Open Sans"/>
              </a:rPr>
              <a:t>Source: </a:t>
            </a:r>
            <a:r>
              <a:rPr lang="en" sz="1200" u="sng">
                <a:solidFill>
                  <a:srgbClr val="794B86"/>
                </a:solidFill>
                <a:latin typeface="Open Sans"/>
                <a:ea typeface="Open Sans"/>
                <a:cs typeface="Open Sans"/>
                <a:sym typeface="Open Sans"/>
                <a:hlinkClick r:id="rId2">
                  <a:extLst>
                    <a:ext uri="{A12FA001-AC4F-418D-AE19-62706E023703}">
                      <ahyp:hlinkClr val="tx"/>
                    </a:ext>
                  </a:extLst>
                </a:hlinkClick>
              </a:rPr>
              <a:t>Hripcsak and Albers 2013</a:t>
            </a:r>
            <a:r>
              <a:rPr lang="en" sz="1200">
                <a:solidFill>
                  <a:srgbClr val="404040"/>
                </a:solidFill>
                <a:highlight>
                  <a:srgbClr val="FFFFFF"/>
                </a:highlight>
                <a:latin typeface="Open Sans"/>
                <a:ea typeface="Open Sans"/>
                <a:cs typeface="Open Sans"/>
                <a:sym typeface="Open Sans"/>
              </a:rPr>
              <a:t>. (Used under a Creative Commons license.)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4eb3d7e7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4eb3d7e7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https://arxiv.org/pdf/1706.03446.pdf</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4eb3d7e7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4eb3d7e7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fce17a3f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fce17a3f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fce17a3f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fce17a3f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661760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661760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750e235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750e235e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fd11687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fd11687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661760b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661760b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75a3a1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75a3a1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fd11687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fd11687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fd11687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fd11687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661760bd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661760bd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661760bd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661760bd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6c18777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6c18777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75a3a1b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75a3a1b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fd116876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fd116876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661760b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661760b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 linear layer applied to the classification representation learned by ClinicalBERT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661760bd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661760bd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661760bd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661760bd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ClinicalBert reveals interpretable patterns in medical concepts. The model is trained on clinical notes from mimic-iii, and the embeddings of clinical terms from the dataset in </a:t>
            </a:r>
            <a:r>
              <a:rPr lang="en">
                <a:solidFill>
                  <a:srgbClr val="361FFF"/>
                </a:solidFill>
              </a:rPr>
              <a:t>Pedersen et al. </a:t>
            </a:r>
            <a:r>
              <a:rPr lang="en">
                <a:solidFill>
                  <a:schemeClr val="dk1"/>
                </a:solidFill>
              </a:rPr>
              <a:t>(</a:t>
            </a:r>
            <a:r>
              <a:rPr lang="en">
                <a:solidFill>
                  <a:srgbClr val="361FFF"/>
                </a:solidFill>
              </a:rPr>
              <a:t>2017</a:t>
            </a:r>
            <a:r>
              <a:rPr lang="en">
                <a:solidFill>
                  <a:schemeClr val="dk1"/>
                </a:solidFill>
              </a:rPr>
              <a:t>) are plotted using the t-distributed stochastic neighbor embedding algorithm for dimensionality reduction (</a:t>
            </a:r>
            <a:r>
              <a:rPr lang="en">
                <a:solidFill>
                  <a:srgbClr val="361FFF"/>
                </a:solidFill>
              </a:rPr>
              <a:t>van der Maaten and Hinton</a:t>
            </a:r>
            <a:r>
              <a:rPr lang="en">
                <a:solidFill>
                  <a:schemeClr val="dk1"/>
                </a:solidFill>
              </a:rPr>
              <a:t>, </a:t>
            </a:r>
            <a:r>
              <a:rPr lang="en">
                <a:solidFill>
                  <a:srgbClr val="361FFF"/>
                </a:solidFill>
              </a:rPr>
              <a:t>2008</a:t>
            </a:r>
            <a:r>
              <a:rPr lang="en">
                <a:solidFill>
                  <a:schemeClr val="dk1"/>
                </a:solidFill>
              </a:rPr>
              <a:t>). The full plot is in Section 5; we highlight a subset of the plot centered on a cluster of terms relating to heart conditions such as myocardial infarction, heart failure, and kidney failure.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661760bd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661760bd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661760bd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661760bd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661760bd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661760bd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fd116876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fd116876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fd116876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fd116876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fce17a3f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fce17a3f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661760bd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661760bd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661760bd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661760bd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fd116876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fd116876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fd116876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fd116876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fd116876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fd116876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fd116876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fd116876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fd116876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fd116876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fd11687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fd116876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75a3a1ba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75a3a1b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ClinicalBert accurately predicts 30-day readmission prediction using discharge summaries. The mean of 5-fold cross validation is reported along with the standard deviation. ClinicalBert outperforms both the bag-of-words model and the bilstm deep language model.</a:t>
            </a:r>
            <a:endParaRPr/>
          </a:p>
          <a:p>
            <a:pPr indent="0" lvl="0" marL="0" rtl="0" algn="l">
              <a:spcBef>
                <a:spcPts val="120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75a3a1b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75a3a1b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6c18777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6c18777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75a3a1b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75a3a1b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ClinicalBert outperforms competitive baselines on readmission predic- tion based on clinical notes from early on within patient admissions. In the mimic-iii data, admission and discharge times are available, but clinical notes do not have timestamps. This is why the table headings show a range; this range shows the cutoff time for notes fed to the model from early on in a patient’s admission. For example, in the 24–48h column, the model may only take as in- put a patient’s notes up to 36h because of that patient’s specific admission time. Metrics are reported as the mean of 5-fold cross validation alongside the standard deviation.</a:t>
            </a:r>
            <a:endParaRPr/>
          </a:p>
          <a:p>
            <a:pPr indent="0" lvl="0" marL="0" rtl="0" algn="l">
              <a:spcBef>
                <a:spcPts val="12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9fd116876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9fd116876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800">
                <a:solidFill>
                  <a:srgbClr val="695D46"/>
                </a:solidFill>
                <a:latin typeface="Open Sans"/>
                <a:ea typeface="Open Sans"/>
                <a:cs typeface="Open Sans"/>
                <a:sym typeface="Open Sans"/>
              </a:rPr>
              <a:t>ClinicalBERT encoder consists of 144 self-attention mechanisms, </a:t>
            </a:r>
            <a:r>
              <a:rPr lang="en"/>
              <a:t>12 multi-head attention mechanisms for each of the 12 transformer encoders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75a3a1ba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75a3a1ba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ClinicalBert provides interpretable predictions, by revealing which terms in clinical notes are predictive of patient readmission. The self- attention mechanisms in ClinicalBert can be used to interpret model predictions on clinical notes. The input sentence “he has experienced acute chronic diastolic heart failure in the setting of volume overload due to his sepsis.” is fed to the model (this sentence is representative of a clinical note found in mimic-iii). Equation (4) is used to compute a distribution over tokens in this sentence, where every query token is itself a token in the same input sentence. In the left panel, we show one of the self-attention mechanisms in ClinicalBert, and only label terms that have high attention weight. The x-axis are the query tokens and the y-axis are key tokens. Panels (a), (b), (c), and (d) show other self-attention mechanisms in the model with the same input sentence, showing that they have specialized to various patterns in clinical notes indicative of readmission.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75a3a1ba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75a3a1ba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661760b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661760b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750e235e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750e235e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661760b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661760b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661760b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661760b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75a3a1b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75a3a1b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75a3a1b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75a3a1b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4eb3d7e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4eb3d7e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661760b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661760b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661760b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661760b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661760bd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661760b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Expand on papers cited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661760bd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661760bd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75a3a1b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a75a3a1b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a661760bd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a661760b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75a3a1ba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a75a3a1ba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661760bd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661760b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7089463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7089463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7089463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7089463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4eb3d7e7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4eb3d7e7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a7089463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a7089463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a7089463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a7089463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a75a3a1ba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a75a3a1ba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Figure </a:t>
            </a:r>
            <a:r>
              <a:rPr lang="en">
                <a:solidFill>
                  <a:srgbClr val="000080"/>
                </a:solidFill>
              </a:rPr>
              <a:t>7 </a:t>
            </a:r>
            <a:r>
              <a:rPr lang="en">
                <a:solidFill>
                  <a:schemeClr val="dk1"/>
                </a:solidFill>
              </a:rPr>
              <a:t>illus- trates such a dense heatmap, where a functionally typed protein is implicated in a disease relation (e.g., “those proteins that are down-regulators of INF which are implicated in obesity”).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7089463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7089463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7089463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7089463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a75a3a1ba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a75a3a1ba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a70894638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a7089463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70894638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70894638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70894638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70894638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70894638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70894638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3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3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watermark.silverchair.com/ocw156.pdf?token=AQECAHi208BE49Ooan9kkhW_Ercy7Dm3ZL_9Cf3qfKAc485ysgAAArEwggKtBgkqhkiG9w0BBwagggKeMIICmgIBADCCApMGCSqGSIb3DQEHATAeBglghkgBZQMEAS4wEQQMLvOU_VDXfQqj67_IAgEQgIICZFNDqhFtDd-cXCQIt8-2sT8WbwViabpjO-RHCZ5oEHnnQVMziVSW6iQjfvrYXTs2mlOnthvXpJxbI6sNI6TyQMiTt4cve75u9RPX4PXDa-Evm_HhcTz3ZNNXslY_Yho3qYyvyClh62Y91RUdtSpPi0Hp7iw2HBX10_8kGIdLJ-iQ3ggTqve0WVk2kkKayiZHYDEkvulhEwmB8kLTIFOO9RKK6GrDIyPozpO4d_t_GZ9KKabJ6cVmCSKH0fUToy3se3oj6cjgYlFin8TrgkHDpZNhCbt85-5a10jFTRX93yYb68zqRosNl-1e-SctBKnK_Yo1MtFIAtN39xEb5CJyW3lpEAm6GpEpW5ZdErCiWID1uKe9WrPX30hhA6GqFeeZOXGy8Ij0lpussxe37rnvexWjwrpH7bKTt-uqF5iBWy2YbfYmkd6eriXsPtm20P3SWTnEBJNDMKAPjH9-XpwK-ymmf0EBwvVA5xQyFLoBgpZVIjCNn99jIWF4DH1JSKOz_ZbyU_DIRJ0yUy-b3GBVPB6EflHhx3TFRJRCoeo7TWtt5Ug4OnWTX_fh0U949Lq9eDKRqIN4MpJmRqqOkbQK-WXPYTkawbX1E95PStbameF59v_nKh5CbaRk2MaqX8urbasGymSpZ5RRj3opPpozRidIEqA94D4Usjt1AQ4O4-fPomjcuHGV0WWjsFnZQwWIJEB-f2AdwbYT1UwV3p0oxl_-V0XLHW5Lv66sa1nloE9_Ek0Fig_Uk3EJWfA4aVo7iH6afcXiG8yCcA6kq0PfuYDQQCN2-k2e1pNmEn2Zs5IFy0D3E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mimic.physionet.org/" TargetMode="External"/><Relationship Id="rId4" Type="http://schemas.openxmlformats.org/officeDocument/2006/relationships/hyperlink" Target="https://catalog.data.gov/dataset/pubme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hyperlink" Target="https://www.aapc.com/icd-10/conversion-mapping.aspx" TargetMode="External"/><Relationship Id="rId6" Type="http://schemas.openxmlformats.org/officeDocument/2006/relationships/hyperlink" Target="https://www.audiologyonline.com/articles/billing-and-coding-2015-update-1403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75"/>
            <a:ext cx="7136700" cy="119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NLP for Electronic Health Records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11/5/2020</a:t>
            </a:r>
            <a:endParaRPr/>
          </a:p>
        </p:txBody>
      </p:sp>
      <p:sp>
        <p:nvSpPr>
          <p:cNvPr id="68" name="Google Shape;68;p13"/>
          <p:cNvSpPr txBox="1"/>
          <p:nvPr>
            <p:ph idx="1" type="subTitle"/>
          </p:nvPr>
        </p:nvSpPr>
        <p:spPr>
          <a:xfrm>
            <a:off x="1929800" y="3447689"/>
            <a:ext cx="4870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Tony Wong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64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Embedding: Example</a:t>
            </a:r>
            <a:endParaRPr/>
          </a:p>
        </p:txBody>
      </p:sp>
      <p:pic>
        <p:nvPicPr>
          <p:cNvPr id="126" name="Google Shape;126;p22"/>
          <p:cNvPicPr preferRelativeResize="0"/>
          <p:nvPr/>
        </p:nvPicPr>
        <p:blipFill>
          <a:blip r:embed="rId3">
            <a:alphaModFix/>
          </a:blip>
          <a:stretch>
            <a:fillRect/>
          </a:stretch>
        </p:blipFill>
        <p:spPr>
          <a:xfrm>
            <a:off x="1621224" y="1008212"/>
            <a:ext cx="5589202" cy="3127075"/>
          </a:xfrm>
          <a:prstGeom prst="rect">
            <a:avLst/>
          </a:prstGeom>
          <a:noFill/>
          <a:ln>
            <a:noFill/>
          </a:ln>
        </p:spPr>
      </p:pic>
      <p:sp>
        <p:nvSpPr>
          <p:cNvPr id="127" name="Google Shape;127;p22"/>
          <p:cNvSpPr txBox="1"/>
          <p:nvPr/>
        </p:nvSpPr>
        <p:spPr>
          <a:xfrm>
            <a:off x="1801425" y="4372050"/>
            <a:ext cx="47784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Reference: https://arxiv.org/pdf/1611.07012.pdf</a:t>
            </a:r>
            <a:endParaRPr>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687" name="Google Shape;687;p112"/>
          <p:cNvSpPr txBox="1"/>
          <p:nvPr>
            <p:ph idx="1" type="body"/>
          </p:nvPr>
        </p:nvSpPr>
        <p:spPr>
          <a:xfrm>
            <a:off x="311700" y="104957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000080"/>
                </a:solidFill>
                <a:latin typeface="Arial"/>
                <a:ea typeface="Arial"/>
                <a:cs typeface="Arial"/>
                <a:sym typeface="Arial"/>
              </a:rPr>
              <a:t>http://blender.cs.illinois.edu/ covid19/visualization.html</a:t>
            </a:r>
            <a:endParaRPr sz="1200">
              <a:solidFill>
                <a:srgbClr val="000080"/>
              </a:solidFill>
              <a:latin typeface="Arial"/>
              <a:ea typeface="Arial"/>
              <a:cs typeface="Arial"/>
              <a:sym typeface="Arial"/>
            </a:endParaRPr>
          </a:p>
          <a:p>
            <a:pPr indent="0" lvl="0" marL="0" rtl="0" algn="l">
              <a:spcBef>
                <a:spcPts val="1200"/>
              </a:spcBef>
              <a:spcAft>
                <a:spcPts val="1600"/>
              </a:spcAft>
              <a:buNone/>
            </a:pPr>
            <a:r>
              <a:t/>
            </a:r>
            <a:endParaRPr sz="1200"/>
          </a:p>
        </p:txBody>
      </p:sp>
      <p:pic>
        <p:nvPicPr>
          <p:cNvPr id="688" name="Google Shape;688;p112"/>
          <p:cNvPicPr preferRelativeResize="0"/>
          <p:nvPr/>
        </p:nvPicPr>
        <p:blipFill>
          <a:blip r:embed="rId3">
            <a:alphaModFix/>
          </a:blip>
          <a:stretch>
            <a:fillRect/>
          </a:stretch>
        </p:blipFill>
        <p:spPr>
          <a:xfrm>
            <a:off x="826400" y="1546125"/>
            <a:ext cx="5966574" cy="342697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94" name="Google Shape;694;p1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Evaluation find them to be Informative, valid and sound</a:t>
            </a:r>
            <a:endParaRPr/>
          </a:p>
          <a:p>
            <a:pPr indent="0" lvl="0" marL="0" rtl="0" algn="l">
              <a:spcBef>
                <a:spcPts val="1600"/>
              </a:spcBef>
              <a:spcAft>
                <a:spcPts val="1600"/>
              </a:spcAft>
              <a:buNone/>
            </a:pPr>
            <a:r>
              <a:rPr lang="en"/>
              <a:t>E.g. coronavirus enters the cell in the lungs, can cause a severe disease call Acute Respiratory Distress Syndrome - release of molecules named cytokines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Implications</a:t>
            </a:r>
            <a:endParaRPr/>
          </a:p>
        </p:txBody>
      </p:sp>
      <p:sp>
        <p:nvSpPr>
          <p:cNvPr id="700" name="Google Shape;700;p1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Transforms a massive scientific literature corpus into organized, structured and actionable knowledge graphs</a:t>
            </a:r>
            <a:endParaRPr/>
          </a:p>
          <a:p>
            <a:pPr indent="0" lvl="0" marL="0" rtl="0" algn="l">
              <a:spcBef>
                <a:spcPts val="1600"/>
              </a:spcBef>
              <a:spcAft>
                <a:spcPts val="0"/>
              </a:spcAft>
              <a:buNone/>
            </a:pPr>
            <a:r>
              <a:rPr lang="en"/>
              <a:t>Obtain trustworthy and non-trivial answer and spend more time on testing the hypothesis suggested</a:t>
            </a:r>
            <a:endParaRPr/>
          </a:p>
          <a:p>
            <a:pPr indent="0" lvl="0" marL="0" rtl="0" algn="l">
              <a:spcBef>
                <a:spcPts val="1600"/>
              </a:spcBef>
              <a:spcAft>
                <a:spcPts val="0"/>
              </a:spcAft>
              <a:buNone/>
            </a:pPr>
            <a:r>
              <a:rPr lang="en"/>
              <a:t>Expand COVID-KG to automate creation of new hypotheses</a:t>
            </a:r>
            <a:endParaRPr/>
          </a:p>
          <a:p>
            <a:pPr indent="0" lvl="0" marL="0" rtl="0" algn="l">
              <a:spcBef>
                <a:spcPts val="1600"/>
              </a:spcBef>
              <a:spcAft>
                <a:spcPts val="1600"/>
              </a:spcAft>
              <a:buNone/>
            </a:pPr>
            <a:r>
              <a:rPr lang="en"/>
              <a:t>Incorporating multimedia in site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#3 Automatic Generation of Imaging Reports</a:t>
            </a:r>
            <a:endParaRPr/>
          </a:p>
        </p:txBody>
      </p:sp>
      <p:sp>
        <p:nvSpPr>
          <p:cNvPr id="706" name="Google Shape;706;p1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Name: On the Automatic Generation of Medical Imaging Reports</a:t>
            </a:r>
            <a:endParaRPr/>
          </a:p>
          <a:p>
            <a:pPr indent="0" lvl="0" marL="0" rtl="0" algn="l">
              <a:spcBef>
                <a:spcPts val="1600"/>
              </a:spcBef>
              <a:spcAft>
                <a:spcPts val="0"/>
              </a:spcAft>
              <a:buNone/>
            </a:pPr>
            <a:r>
              <a:rPr lang="en"/>
              <a:t>Author Names: Baoyu Jing, Pengtao Xie, Eric P. Xing</a:t>
            </a:r>
            <a:endParaRPr/>
          </a:p>
          <a:p>
            <a:pPr indent="0" lvl="0" marL="0" rtl="0" algn="l">
              <a:spcBef>
                <a:spcPts val="1600"/>
              </a:spcBef>
              <a:spcAft>
                <a:spcPts val="0"/>
              </a:spcAft>
              <a:buNone/>
            </a:pPr>
            <a:r>
              <a:rPr lang="en"/>
              <a:t>Year: 2018</a:t>
            </a:r>
            <a:endParaRPr/>
          </a:p>
          <a:p>
            <a:pPr indent="0" lvl="0" marL="0" rtl="0" algn="l">
              <a:spcBef>
                <a:spcPts val="1600"/>
              </a:spcBef>
              <a:spcAft>
                <a:spcPts val="16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Needs</a:t>
            </a:r>
            <a:endParaRPr/>
          </a:p>
        </p:txBody>
      </p:sp>
      <p:sp>
        <p:nvSpPr>
          <p:cNvPr id="712" name="Google Shape;712;p1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arises from:</a:t>
            </a:r>
            <a:endParaRPr/>
          </a:p>
          <a:p>
            <a:pPr indent="-342900" lvl="0" marL="457200" rtl="0" algn="l">
              <a:spcBef>
                <a:spcPts val="1600"/>
              </a:spcBef>
              <a:spcAft>
                <a:spcPts val="0"/>
              </a:spcAft>
              <a:buSzPts val="1800"/>
              <a:buAutoNum type="arabicParenR"/>
            </a:pPr>
            <a:r>
              <a:rPr lang="en"/>
              <a:t>Error-prone for unexperienced physicians</a:t>
            </a:r>
            <a:endParaRPr/>
          </a:p>
          <a:p>
            <a:pPr indent="-342900" lvl="0" marL="457200" rtl="0" algn="l">
              <a:spcBef>
                <a:spcPts val="0"/>
              </a:spcBef>
              <a:spcAft>
                <a:spcPts val="0"/>
              </a:spcAft>
              <a:buSzPts val="1800"/>
              <a:buAutoNum type="arabicParenR"/>
            </a:pPr>
            <a:r>
              <a:rPr lang="en"/>
              <a:t>Time-consuming for experienced ones</a:t>
            </a:r>
            <a:endParaRPr/>
          </a:p>
          <a:p>
            <a:pPr indent="0" lvl="0" marL="0" rtl="0" algn="l">
              <a:spcBef>
                <a:spcPts val="1600"/>
              </a:spcBef>
              <a:spcAft>
                <a:spcPts val="1600"/>
              </a:spcAft>
              <a:buNone/>
            </a:pPr>
            <a:r>
              <a:rPr lang="en"/>
              <a:t>=&gt; Automatic generation of medical imaging reports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718" name="Google Shape;718;p1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Heterogeneous forms of information within one single diagnostic report (sentence, paragraph, keywords) </a:t>
            </a:r>
            <a:endParaRPr/>
          </a:p>
        </p:txBody>
      </p:sp>
      <p:pic>
        <p:nvPicPr>
          <p:cNvPr id="719" name="Google Shape;719;p117"/>
          <p:cNvPicPr preferRelativeResize="0"/>
          <p:nvPr/>
        </p:nvPicPr>
        <p:blipFill>
          <a:blip r:embed="rId3">
            <a:alphaModFix/>
          </a:blip>
          <a:stretch>
            <a:fillRect/>
          </a:stretch>
        </p:blipFill>
        <p:spPr>
          <a:xfrm>
            <a:off x="2016850" y="2051600"/>
            <a:ext cx="5774626" cy="2866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a:t>
            </a:r>
            <a:endParaRPr/>
          </a:p>
        </p:txBody>
      </p:sp>
      <p:sp>
        <p:nvSpPr>
          <p:cNvPr id="725" name="Google Shape;725;p1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Demanding to generate all the text above in a unified framework</a:t>
            </a:r>
            <a:endParaRPr/>
          </a:p>
          <a:p>
            <a:pPr indent="0" lvl="0" marL="0" rtl="0" algn="l">
              <a:spcBef>
                <a:spcPts val="1600"/>
              </a:spcBef>
              <a:spcAft>
                <a:spcPts val="0"/>
              </a:spcAft>
              <a:buNone/>
            </a:pPr>
            <a:r>
              <a:rPr lang="en"/>
              <a:t>So use multitask framework:</a:t>
            </a:r>
            <a:endParaRPr/>
          </a:p>
          <a:p>
            <a:pPr indent="-342900" lvl="0" marL="457200" rtl="0" algn="l">
              <a:spcBef>
                <a:spcPts val="1600"/>
              </a:spcBef>
              <a:spcAft>
                <a:spcPts val="0"/>
              </a:spcAft>
              <a:buSzPts val="1800"/>
              <a:buAutoNum type="arabicParenR"/>
            </a:pPr>
            <a:r>
              <a:rPr lang="en"/>
              <a:t>Tags: multi-label classification </a:t>
            </a:r>
            <a:endParaRPr/>
          </a:p>
          <a:p>
            <a:pPr indent="-342900" lvl="0" marL="457200" rtl="0" algn="l">
              <a:spcBef>
                <a:spcPts val="0"/>
              </a:spcBef>
              <a:spcAft>
                <a:spcPts val="0"/>
              </a:spcAft>
              <a:buSzPts val="1800"/>
              <a:buAutoNum type="arabicParenR"/>
            </a:pPr>
            <a:r>
              <a:rPr lang="en"/>
              <a:t>Long descriptions: text generation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731" name="Google Shape;731;p1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Abnormal regions difficult to identify</a:t>
            </a:r>
            <a:endParaRPr/>
          </a:p>
          <a:p>
            <a:pPr indent="0" lvl="0" marL="0" rtl="0" algn="l">
              <a:spcBef>
                <a:spcPts val="1600"/>
              </a:spcBef>
              <a:spcAft>
                <a:spcPts val="1600"/>
              </a:spcAft>
              <a:buNone/>
            </a:pPr>
            <a:r>
              <a:rPr lang="en"/>
              <a:t>=&gt; co-attention mechanism, simultaneously attending to images and predicted tags and explores the synergistic effects of visual and semantic information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737" name="Google Shape;737;p1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Descriptions are long and have multiple sentences </a:t>
            </a:r>
            <a:endParaRPr/>
          </a:p>
          <a:p>
            <a:pPr indent="0" lvl="0" marL="0" rtl="0" algn="l">
              <a:spcBef>
                <a:spcPts val="1600"/>
              </a:spcBef>
              <a:spcAft>
                <a:spcPts val="0"/>
              </a:spcAft>
              <a:buNone/>
            </a:pPr>
            <a:r>
              <a:rPr lang="en"/>
              <a:t>=&gt; hierarchical LSTM than single LSTM</a:t>
            </a:r>
            <a:endParaRPr/>
          </a:p>
          <a:p>
            <a:pPr indent="0" lvl="0" marL="0" rtl="0" algn="l">
              <a:spcBef>
                <a:spcPts val="1600"/>
              </a:spcBef>
              <a:spcAft>
                <a:spcPts val="1600"/>
              </a:spcAft>
              <a:buNone/>
            </a:pPr>
            <a:r>
              <a:rPr lang="en"/>
              <a:t>=&gt; first generate high-level topics then produces fine-grained descriptions according to the topics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743" name="Google Shape;743;p1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works show semi-structured or fully-structured texts, but not natural texts</a:t>
            </a:r>
            <a:endParaRPr/>
          </a:p>
          <a:p>
            <a:pPr indent="0" lvl="0" marL="0" rtl="0" algn="l">
              <a:spcBef>
                <a:spcPts val="1600"/>
              </a:spcBef>
              <a:spcAft>
                <a:spcPts val="0"/>
              </a:spcAft>
              <a:buNone/>
            </a:pPr>
            <a:r>
              <a:rPr lang="en"/>
              <a:t>This paper focuses on natural reports written by physicians rather than semi-structured texts</a:t>
            </a:r>
            <a:endParaRPr/>
          </a:p>
          <a:p>
            <a:pPr indent="0" lvl="0" marL="0" rtl="0" algn="l">
              <a:spcBef>
                <a:spcPts val="1600"/>
              </a:spcBef>
              <a:spcAft>
                <a:spcPts val="1600"/>
              </a:spcAft>
              <a:buNone/>
            </a:pPr>
            <a:r>
              <a:rPr lang="en"/>
              <a:t>Previous work did not make use of Co-attention mechanism, but only attention mechanism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Learning</a:t>
            </a:r>
            <a:endParaRPr/>
          </a:p>
        </p:txBody>
      </p:sp>
      <p:sp>
        <p:nvSpPr>
          <p:cNvPr id="133" name="Google Shape;133;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Patient Embeddings:</a:t>
            </a:r>
            <a:endParaRPr/>
          </a:p>
          <a:p>
            <a:pPr indent="0" lvl="0" marL="0" rtl="0" algn="l">
              <a:spcBef>
                <a:spcPts val="1600"/>
              </a:spcBef>
              <a:spcAft>
                <a:spcPts val="0"/>
              </a:spcAft>
              <a:buNone/>
            </a:pPr>
            <a:r>
              <a:rPr lang="en"/>
              <a:t>Merabi: Patient Node as a Matrix. Rows: Medical Codes, Columns: Years</a:t>
            </a:r>
            <a:endParaRPr/>
          </a:p>
          <a:p>
            <a:pPr indent="0" lvl="0" marL="0" rtl="0" algn="l">
              <a:spcBef>
                <a:spcPts val="1600"/>
              </a:spcBef>
              <a:spcAft>
                <a:spcPts val="0"/>
              </a:spcAft>
              <a:buNone/>
            </a:pPr>
            <a:r>
              <a:rPr lang="en"/>
              <a:t>Deep Patient: Each patient is represented with a single vector or sequence determined by temporal windows</a:t>
            </a:r>
            <a:endParaRPr/>
          </a:p>
          <a:p>
            <a:pPr indent="0" lvl="0" marL="0" rtl="0" algn="l">
              <a:spcBef>
                <a:spcPts val="1600"/>
              </a:spcBef>
              <a:spcAft>
                <a:spcPts val="0"/>
              </a:spcAft>
              <a:buNone/>
            </a:pPr>
            <a:r>
              <a:rPr lang="en"/>
              <a:t>Patient2Vec: Each patient visit as a sequence of ICD-9 codes, mediations and lab tests</a:t>
            </a:r>
            <a:endParaRPr/>
          </a:p>
          <a:p>
            <a:pPr indent="0" lvl="0" marL="0" rtl="0" algn="l">
              <a:spcBef>
                <a:spcPts val="1600"/>
              </a:spcBef>
              <a:spcAft>
                <a:spcPts val="1600"/>
              </a:spcAft>
              <a:buNone/>
            </a:pPr>
            <a:r>
              <a:rPr lang="en"/>
              <a:t>TAPER: text and medical codes to produce unified representation from patient’s visit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to learn visual features =&gt; multi-label classification (MLC) network to predict the relevant tags</a:t>
            </a:r>
            <a:endParaRPr/>
          </a:p>
          <a:p>
            <a:pPr indent="0" lvl="0" marL="0" rtl="0" algn="l">
              <a:spcBef>
                <a:spcPts val="1600"/>
              </a:spcBef>
              <a:spcAft>
                <a:spcPts val="0"/>
              </a:spcAft>
              <a:buNone/>
            </a:pPr>
            <a:r>
              <a:rPr lang="en"/>
              <a:t>Each tag represented by word-embedding vector</a:t>
            </a:r>
            <a:endParaRPr/>
          </a:p>
          <a:p>
            <a:pPr indent="0" lvl="0" marL="0" rtl="0" algn="l">
              <a:spcBef>
                <a:spcPts val="1600"/>
              </a:spcBef>
              <a:spcAft>
                <a:spcPts val="0"/>
              </a:spcAft>
              <a:buNone/>
            </a:pPr>
            <a:r>
              <a:rPr lang="en"/>
              <a:t>Word-embedding vectors serve as semantic features of the image</a:t>
            </a:r>
            <a:endParaRPr/>
          </a:p>
          <a:p>
            <a:pPr indent="0" lvl="0" marL="0" rtl="0" algn="l">
              <a:spcBef>
                <a:spcPts val="1600"/>
              </a:spcBef>
              <a:spcAft>
                <a:spcPts val="1600"/>
              </a:spcAft>
              <a:buNone/>
            </a:pPr>
            <a:r>
              <a:rPr lang="en"/>
              <a:t>Visual features and semantic features fed into co-attention model to generate a context vector</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Decoding</a:t>
            </a:r>
            <a:endParaRPr/>
          </a:p>
        </p:txBody>
      </p:sp>
      <p:sp>
        <p:nvSpPr>
          <p:cNvPr id="755" name="Google Shape;755;p1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Decoding generates text descriptions</a:t>
            </a:r>
            <a:endParaRPr/>
          </a:p>
          <a:p>
            <a:pPr indent="0" lvl="0" marL="0" rtl="0" algn="l">
              <a:spcBef>
                <a:spcPts val="1600"/>
              </a:spcBef>
              <a:spcAft>
                <a:spcPts val="0"/>
              </a:spcAft>
              <a:buNone/>
            </a:pPr>
            <a:r>
              <a:rPr lang="en"/>
              <a:t>First generates a sequence of high-level topic vectors representing sentences, then a sentence from each topic vector.</a:t>
            </a:r>
            <a:endParaRPr/>
          </a:p>
          <a:p>
            <a:pPr indent="0" lvl="0" marL="0" rtl="0" algn="l">
              <a:spcBef>
                <a:spcPts val="1600"/>
              </a:spcBef>
              <a:spcAft>
                <a:spcPts val="0"/>
              </a:spcAft>
              <a:buNone/>
            </a:pPr>
            <a:r>
              <a:rPr lang="en"/>
              <a:t>Specifically, the context vector fed into </a:t>
            </a:r>
            <a:r>
              <a:rPr b="1" lang="en"/>
              <a:t>sentence LSTM</a:t>
            </a:r>
            <a:r>
              <a:rPr lang="en"/>
              <a:t> and produces a topic vector at each step, which covers the semantics of a sentence to be generated</a:t>
            </a:r>
            <a:endParaRPr/>
          </a:p>
          <a:p>
            <a:pPr indent="0" lvl="0" marL="0" rtl="0" algn="l">
              <a:spcBef>
                <a:spcPts val="1600"/>
              </a:spcBef>
              <a:spcAft>
                <a:spcPts val="0"/>
              </a:spcAft>
              <a:buNone/>
            </a:pPr>
            <a:r>
              <a:rPr b="1" lang="en"/>
              <a:t>Word LSTM </a:t>
            </a:r>
            <a:r>
              <a:rPr lang="en"/>
              <a:t>takes in topic vector and generates a sequence of words.</a:t>
            </a:r>
            <a:endParaRPr/>
          </a:p>
          <a:p>
            <a:pPr indent="0" lvl="0" marL="0" rtl="0" algn="l">
              <a:spcBef>
                <a:spcPts val="1600"/>
              </a:spcBef>
              <a:spcAft>
                <a:spcPts val="1600"/>
              </a:spcAft>
              <a:buNone/>
            </a:pPr>
            <a:r>
              <a:rPr lang="en"/>
              <a:t>Termination controlled by sentence LSTM</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124"/>
          <p:cNvPicPr preferRelativeResize="0"/>
          <p:nvPr/>
        </p:nvPicPr>
        <p:blipFill>
          <a:blip r:embed="rId3">
            <a:alphaModFix/>
          </a:blip>
          <a:stretch>
            <a:fillRect/>
          </a:stretch>
        </p:blipFill>
        <p:spPr>
          <a:xfrm>
            <a:off x="0" y="1589542"/>
            <a:ext cx="9144001" cy="210906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Tag Prediction</a:t>
            </a:r>
            <a:endParaRPr/>
          </a:p>
        </p:txBody>
      </p:sp>
      <p:sp>
        <p:nvSpPr>
          <p:cNvPr id="767" name="Google Shape;767;p1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1: predict tags of an image</a:t>
            </a:r>
            <a:endParaRPr/>
          </a:p>
          <a:p>
            <a:pPr indent="0" lvl="0" marL="0" rtl="0" algn="l">
              <a:spcBef>
                <a:spcPts val="1600"/>
              </a:spcBef>
              <a:spcAft>
                <a:spcPts val="0"/>
              </a:spcAft>
              <a:buNone/>
            </a:pPr>
            <a:r>
              <a:rPr lang="en"/>
              <a:t>Tag prediction as a multi-label classification task</a:t>
            </a:r>
            <a:endParaRPr/>
          </a:p>
          <a:p>
            <a:pPr indent="0" lvl="0" marL="0" rtl="0" algn="l">
              <a:spcBef>
                <a:spcPts val="1600"/>
              </a:spcBef>
              <a:spcAft>
                <a:spcPts val="0"/>
              </a:spcAft>
              <a:buNone/>
            </a:pPr>
            <a:r>
              <a:rPr lang="en"/>
              <a:t>Extract features of an image from intermediate layer of a CNN</a:t>
            </a:r>
            <a:endParaRPr/>
          </a:p>
          <a:p>
            <a:pPr indent="0" lvl="0" marL="0" rtl="0" algn="l">
              <a:spcBef>
                <a:spcPts val="1600"/>
              </a:spcBef>
              <a:spcAft>
                <a:spcPts val="1600"/>
              </a:spcAft>
              <a:buNone/>
            </a:pPr>
            <a:r>
              <a:rPr lang="en"/>
              <a:t>Then feed into a multi-label classification network to generate distribution over all L tags</a:t>
            </a:r>
            <a:endParaRPr/>
          </a:p>
        </p:txBody>
      </p:sp>
      <p:pic>
        <p:nvPicPr>
          <p:cNvPr id="768" name="Google Shape;768;p125"/>
          <p:cNvPicPr preferRelativeResize="0"/>
          <p:nvPr/>
        </p:nvPicPr>
        <p:blipFill>
          <a:blip r:embed="rId3">
            <a:alphaModFix/>
          </a:blip>
          <a:stretch>
            <a:fillRect/>
          </a:stretch>
        </p:blipFill>
        <p:spPr>
          <a:xfrm>
            <a:off x="814538" y="3619150"/>
            <a:ext cx="7514926" cy="1092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Co-attention</a:t>
            </a:r>
            <a:endParaRPr/>
          </a:p>
        </p:txBody>
      </p:sp>
      <p:sp>
        <p:nvSpPr>
          <p:cNvPr id="774" name="Google Shape;774;p1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attention performs well but insufficient for high level semantic information</a:t>
            </a:r>
            <a:endParaRPr/>
          </a:p>
          <a:p>
            <a:pPr indent="0" lvl="0" marL="0" rtl="0" algn="l">
              <a:spcBef>
                <a:spcPts val="1600"/>
              </a:spcBef>
              <a:spcAft>
                <a:spcPts val="0"/>
              </a:spcAft>
              <a:buNone/>
            </a:pPr>
            <a:r>
              <a:rPr lang="en"/>
              <a:t>(e.g. only focusing on lower region but ignoring other areas increase difficulties of recognition)</a:t>
            </a:r>
            <a:endParaRPr/>
          </a:p>
          <a:p>
            <a:pPr indent="0" lvl="0" marL="0" rtl="0" algn="l">
              <a:spcBef>
                <a:spcPts val="1600"/>
              </a:spcBef>
              <a:spcAft>
                <a:spcPts val="1600"/>
              </a:spcAft>
              <a:buNone/>
            </a:pPr>
            <a:r>
              <a:rPr lang="en"/>
              <a:t>Tags can always provide the needed high level information -&gt; coattention that attend to both visual and semantic</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Co-attention</a:t>
            </a:r>
            <a:endParaRPr/>
          </a:p>
        </p:txBody>
      </p:sp>
      <p:sp>
        <p:nvSpPr>
          <p:cNvPr id="780" name="Google Shape;780;p1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context vector generated by coattention network</a:t>
            </a:r>
            <a:endParaRPr/>
          </a:p>
          <a:p>
            <a:pPr indent="0" lvl="0" marL="0" rtl="0" algn="l">
              <a:spcBef>
                <a:spcPts val="1600"/>
              </a:spcBef>
              <a:spcAft>
                <a:spcPts val="0"/>
              </a:spcAft>
              <a:buNone/>
            </a:pPr>
            <a:r>
              <a:rPr lang="en"/>
              <a:t>Coattention network uses a single layer feedforward network to compute soft visual and semantic attentions over input image and tags</a:t>
            </a:r>
            <a:endParaRPr/>
          </a:p>
          <a:p>
            <a:pPr indent="0" lvl="0" marL="0" rtl="0" algn="l">
              <a:spcBef>
                <a:spcPts val="1600"/>
              </a:spcBef>
              <a:spcAft>
                <a:spcPts val="1600"/>
              </a:spcAft>
              <a:buNone/>
            </a:pPr>
            <a:r>
              <a:rPr lang="en"/>
              <a:t>We concatenate visual and semantic context vectors then use a fully connected layer to obtain a joint context vector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 LSTM</a:t>
            </a:r>
            <a:endParaRPr/>
          </a:p>
        </p:txBody>
      </p:sp>
      <p:sp>
        <p:nvSpPr>
          <p:cNvPr id="786" name="Google Shape;786;p1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layer: It takes joint context vector as its input and generates topic vector for word LSTM through topic generator and determines stop or continue generating captions</a:t>
            </a:r>
            <a:endParaRPr/>
          </a:p>
          <a:p>
            <a:pPr indent="0" lvl="0" marL="0" rtl="0" algn="l">
              <a:spcBef>
                <a:spcPts val="1600"/>
              </a:spcBef>
              <a:spcAft>
                <a:spcPts val="0"/>
              </a:spcAft>
              <a:buNone/>
            </a:pPr>
            <a:r>
              <a:rPr b="1" lang="en"/>
              <a:t>Topic Generator: </a:t>
            </a:r>
            <a:r>
              <a:rPr lang="en"/>
              <a:t>context information in topic vector by combining hidden state and joint context vector</a:t>
            </a:r>
            <a:endParaRPr/>
          </a:p>
          <a:p>
            <a:pPr indent="0" lvl="0" marL="0" rtl="0" algn="l">
              <a:spcBef>
                <a:spcPts val="1600"/>
              </a:spcBef>
              <a:spcAft>
                <a:spcPts val="1600"/>
              </a:spcAft>
              <a:buNone/>
            </a:pPr>
            <a:r>
              <a:t/>
            </a:r>
            <a:endParaRPr/>
          </a:p>
        </p:txBody>
      </p:sp>
      <p:pic>
        <p:nvPicPr>
          <p:cNvPr id="787" name="Google Shape;787;p128"/>
          <p:cNvPicPr preferRelativeResize="0"/>
          <p:nvPr/>
        </p:nvPicPr>
        <p:blipFill>
          <a:blip r:embed="rId3">
            <a:alphaModFix/>
          </a:blip>
          <a:stretch>
            <a:fillRect/>
          </a:stretch>
        </p:blipFill>
        <p:spPr>
          <a:xfrm>
            <a:off x="126450" y="3368875"/>
            <a:ext cx="8705850" cy="12001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 LSTM</a:t>
            </a:r>
            <a:endParaRPr/>
          </a:p>
        </p:txBody>
      </p:sp>
      <p:sp>
        <p:nvSpPr>
          <p:cNvPr id="793" name="Google Shape;793;p1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Stop control: </a:t>
            </a:r>
            <a:r>
              <a:rPr lang="en"/>
              <a:t>deep output layer to decide if LSTM continues. The layer takes previous and hidden state and produces a distribution over {0, 1}</a:t>
            </a:r>
            <a:endParaRPr/>
          </a:p>
          <a:p>
            <a:pPr indent="0" lvl="0" marL="0" rtl="0" algn="l">
              <a:spcBef>
                <a:spcPts val="1600"/>
              </a:spcBef>
              <a:spcAft>
                <a:spcPts val="1600"/>
              </a:spcAft>
              <a:buNone/>
            </a:pPr>
            <a:r>
              <a:rPr lang="en"/>
              <a:t>If p over a set threshold, LSTM stops producing topic vector and word LSTM stops producing words</a:t>
            </a:r>
            <a:endParaRPr/>
          </a:p>
        </p:txBody>
      </p:sp>
      <p:pic>
        <p:nvPicPr>
          <p:cNvPr id="794" name="Google Shape;794;p129"/>
          <p:cNvPicPr preferRelativeResize="0"/>
          <p:nvPr/>
        </p:nvPicPr>
        <p:blipFill>
          <a:blip r:embed="rId3">
            <a:alphaModFix/>
          </a:blip>
          <a:stretch>
            <a:fillRect/>
          </a:stretch>
        </p:blipFill>
        <p:spPr>
          <a:xfrm>
            <a:off x="311700" y="2821300"/>
            <a:ext cx="8714699" cy="19545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LSTM</a:t>
            </a:r>
            <a:endParaRPr/>
          </a:p>
        </p:txBody>
      </p:sp>
      <p:sp>
        <p:nvSpPr>
          <p:cNvPr id="800" name="Google Shape;800;p1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of each sentence generated by a word LSTM</a:t>
            </a:r>
            <a:endParaRPr/>
          </a:p>
          <a:p>
            <a:pPr indent="0" lvl="0" marL="0" rtl="0" algn="l">
              <a:spcBef>
                <a:spcPts val="1600"/>
              </a:spcBef>
              <a:spcAft>
                <a:spcPts val="0"/>
              </a:spcAft>
              <a:buNone/>
            </a:pPr>
            <a:r>
              <a:rPr lang="en"/>
              <a:t>Topic vector produced by LSTM and the special START token used as the first and second input of the word LSTM, and append the word sequence</a:t>
            </a:r>
            <a:endParaRPr/>
          </a:p>
          <a:p>
            <a:pPr indent="0" lvl="0" marL="0" rtl="0" algn="l">
              <a:spcBef>
                <a:spcPts val="1600"/>
              </a:spcBef>
              <a:spcAft>
                <a:spcPts val="0"/>
              </a:spcAft>
              <a:buNone/>
            </a:pPr>
            <a:r>
              <a:rPr lang="en"/>
              <a:t>Hidden state of word LSTM used to predict distribution over words</a:t>
            </a:r>
            <a:endParaRPr/>
          </a:p>
          <a:p>
            <a:pPr indent="0" lvl="0" marL="0" rtl="0" algn="l">
              <a:spcBef>
                <a:spcPts val="1600"/>
              </a:spcBef>
              <a:spcAft>
                <a:spcPts val="0"/>
              </a:spcAft>
              <a:buNone/>
            </a:pPr>
            <a:r>
              <a:rPr lang="en"/>
              <a:t>Concatenation of all generated sequences is the final report</a:t>
            </a:r>
            <a:endParaRPr/>
          </a:p>
          <a:p>
            <a:pPr indent="0" lvl="0" marL="0" rtl="0" algn="l">
              <a:spcBef>
                <a:spcPts val="1600"/>
              </a:spcBef>
              <a:spcAft>
                <a:spcPts val="1600"/>
              </a:spcAft>
              <a:buNone/>
            </a:pPr>
            <a:r>
              <a:t/>
            </a:r>
            <a:endParaRPr/>
          </a:p>
        </p:txBody>
      </p:sp>
      <p:pic>
        <p:nvPicPr>
          <p:cNvPr id="801" name="Google Shape;801;p130"/>
          <p:cNvPicPr preferRelativeResize="0"/>
          <p:nvPr/>
        </p:nvPicPr>
        <p:blipFill>
          <a:blip r:embed="rId3">
            <a:alphaModFix/>
          </a:blip>
          <a:stretch>
            <a:fillRect/>
          </a:stretch>
        </p:blipFill>
        <p:spPr>
          <a:xfrm>
            <a:off x="1515850" y="3687750"/>
            <a:ext cx="5600700" cy="666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Learning - Stage 1</a:t>
            </a:r>
            <a:endParaRPr/>
          </a:p>
        </p:txBody>
      </p:sp>
      <p:sp>
        <p:nvSpPr>
          <p:cNvPr id="807" name="Google Shape;807;p1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example treated as a tuple: (I, L, w)</a:t>
            </a:r>
            <a:endParaRPr/>
          </a:p>
          <a:p>
            <a:pPr indent="0" lvl="0" marL="0" rtl="0" algn="l">
              <a:spcBef>
                <a:spcPts val="1600"/>
              </a:spcBef>
              <a:spcAft>
                <a:spcPts val="0"/>
              </a:spcAft>
              <a:buNone/>
            </a:pPr>
            <a:r>
              <a:rPr lang="en"/>
              <a:t>I: image</a:t>
            </a:r>
            <a:endParaRPr/>
          </a:p>
          <a:p>
            <a:pPr indent="0" lvl="0" marL="0" rtl="0" algn="l">
              <a:spcBef>
                <a:spcPts val="1600"/>
              </a:spcBef>
              <a:spcAft>
                <a:spcPts val="0"/>
              </a:spcAft>
              <a:buNone/>
            </a:pPr>
            <a:r>
              <a:rPr lang="en"/>
              <a:t>L: ground-truth tag vector</a:t>
            </a:r>
            <a:endParaRPr/>
          </a:p>
          <a:p>
            <a:pPr indent="0" lvl="0" marL="0" rtl="0" algn="l">
              <a:spcBef>
                <a:spcPts val="1600"/>
              </a:spcBef>
              <a:spcAft>
                <a:spcPts val="0"/>
              </a:spcAft>
              <a:buNone/>
            </a:pPr>
            <a:r>
              <a:rPr lang="en"/>
              <a:t>W: diagnostic paragraph (with S sentences, and each sentence consists of T_s words)</a:t>
            </a:r>
            <a:endParaRPr/>
          </a:p>
          <a:p>
            <a:pPr indent="0" lvl="0" marL="0" rtl="0" algn="l">
              <a:spcBef>
                <a:spcPts val="1600"/>
              </a:spcBef>
              <a:spcAft>
                <a:spcPts val="1600"/>
              </a:spcAft>
              <a:buNone/>
            </a:pPr>
            <a:r>
              <a:rPr lang="en"/>
              <a:t>Model performs multi-label classification on I and produces a distribution over all tags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EHR Embeddings</a:t>
            </a:r>
            <a:endParaRPr/>
          </a:p>
        </p:txBody>
      </p:sp>
      <p:sp>
        <p:nvSpPr>
          <p:cNvPr id="139" name="Google Shape;139;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 of Clinical Notes</a:t>
            </a:r>
            <a:endParaRPr/>
          </a:p>
          <a:p>
            <a:pPr indent="0" lvl="0" marL="0" rtl="0" algn="l">
              <a:spcBef>
                <a:spcPts val="1600"/>
              </a:spcBef>
              <a:spcAft>
                <a:spcPts val="0"/>
              </a:spcAft>
              <a:buNone/>
            </a:pPr>
            <a:r>
              <a:rPr lang="en"/>
              <a:t>EHRBERT: trains on nonpublic data</a:t>
            </a:r>
            <a:endParaRPr/>
          </a:p>
          <a:p>
            <a:pPr indent="0" lvl="0" marL="0" rtl="0" algn="l">
              <a:spcBef>
                <a:spcPts val="1600"/>
              </a:spcBef>
              <a:spcAft>
                <a:spcPts val="0"/>
              </a:spcAft>
              <a:buNone/>
            </a:pPr>
            <a:r>
              <a:rPr lang="en"/>
              <a:t>MT-ClinicalBERT: learning embeddings of clinical text and performs multitask learning</a:t>
            </a:r>
            <a:endParaRPr/>
          </a:p>
          <a:p>
            <a:pPr indent="0" lvl="0" marL="0" rtl="0" algn="l">
              <a:spcBef>
                <a:spcPts val="1600"/>
              </a:spcBef>
              <a:spcAft>
                <a:spcPts val="0"/>
              </a:spcAft>
              <a:buNone/>
            </a:pPr>
            <a:r>
              <a:rPr lang="en"/>
              <a:t>BHERT: Deep neural transduction to learn about patient’s past diseases their relationships</a:t>
            </a:r>
            <a:endParaRPr/>
          </a:p>
          <a:p>
            <a:pPr indent="0" lvl="0" marL="0" rtl="0" algn="l">
              <a:spcBef>
                <a:spcPts val="1600"/>
              </a:spcBef>
              <a:spcAft>
                <a:spcPts val="1600"/>
              </a:spcAft>
              <a:buNone/>
            </a:pPr>
            <a:r>
              <a:rPr lang="en"/>
              <a:t>CheXBERT: Used to label radiology reports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Learning - Stage 2</a:t>
            </a:r>
            <a:endParaRPr/>
          </a:p>
        </p:txBody>
      </p:sp>
      <p:sp>
        <p:nvSpPr>
          <p:cNvPr id="813" name="Google Shape;813;p1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Sentence LSTM unrolled for S steps to produce topic vectors and distributions over {STOP, CONTINUE}</a:t>
            </a:r>
            <a:endParaRPr/>
          </a:p>
          <a:p>
            <a:pPr indent="0" lvl="0" marL="0" rtl="0" algn="l">
              <a:spcBef>
                <a:spcPts val="1600"/>
              </a:spcBef>
              <a:spcAft>
                <a:spcPts val="0"/>
              </a:spcAft>
              <a:buNone/>
            </a:pPr>
            <a:r>
              <a:rPr lang="en"/>
              <a:t>S topic vectors fed into word LSTM to generate words</a:t>
            </a:r>
            <a:endParaRPr/>
          </a:p>
          <a:p>
            <a:pPr indent="0" lvl="0" marL="0" rtl="0" algn="l">
              <a:spcBef>
                <a:spcPts val="1600"/>
              </a:spcBef>
              <a:spcAft>
                <a:spcPts val="0"/>
              </a:spcAft>
              <a:buNone/>
            </a:pPr>
            <a:r>
              <a:rPr lang="en"/>
              <a:t>Training loss consists of two cross-entropy losses: over stop distributions and over word distributions</a:t>
            </a:r>
            <a:endParaRPr/>
          </a:p>
          <a:p>
            <a:pPr indent="0" lvl="0" marL="0" rtl="0" algn="l">
              <a:spcBef>
                <a:spcPts val="1600"/>
              </a:spcBef>
              <a:spcAft>
                <a:spcPts val="1600"/>
              </a:spcAft>
              <a:buNone/>
            </a:pPr>
            <a:r>
              <a:rPr lang="en"/>
              <a:t>Regularization term for visual and semantic attentions</a:t>
            </a:r>
            <a:endParaRPr/>
          </a:p>
        </p:txBody>
      </p:sp>
      <p:pic>
        <p:nvPicPr>
          <p:cNvPr id="814" name="Google Shape;814;p132"/>
          <p:cNvPicPr preferRelativeResize="0"/>
          <p:nvPr/>
        </p:nvPicPr>
        <p:blipFill>
          <a:blip r:embed="rId3">
            <a:alphaModFix/>
          </a:blip>
          <a:stretch>
            <a:fillRect/>
          </a:stretch>
        </p:blipFill>
        <p:spPr>
          <a:xfrm>
            <a:off x="1232550" y="3892650"/>
            <a:ext cx="7191650" cy="10547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classification on I and produces a distribution p over all tags</a:t>
            </a:r>
            <a:endParaRPr/>
          </a:p>
          <a:p>
            <a:pPr indent="0" lvl="0" marL="0" rtl="0" algn="l">
              <a:spcBef>
                <a:spcPts val="1600"/>
              </a:spcBef>
              <a:spcAft>
                <a:spcPts val="0"/>
              </a:spcAft>
              <a:buNone/>
            </a:pPr>
            <a:r>
              <a:rPr lang="en"/>
              <a:t>L: binary vector that encodes the presence and absence of tags</a:t>
            </a:r>
            <a:endParaRPr/>
          </a:p>
          <a:p>
            <a:pPr indent="0" lvl="0" marL="0" rtl="0" algn="l">
              <a:spcBef>
                <a:spcPts val="1600"/>
              </a:spcBef>
              <a:spcAft>
                <a:spcPts val="0"/>
              </a:spcAft>
              <a:buNone/>
            </a:pPr>
            <a:r>
              <a:rPr lang="en"/>
              <a:t>Ground-truth tag distribution by normalizing</a:t>
            </a:r>
            <a:endParaRPr/>
          </a:p>
          <a:p>
            <a:pPr indent="0" lvl="0" marL="0" rtl="0" algn="l">
              <a:spcBef>
                <a:spcPts val="1600"/>
              </a:spcBef>
              <a:spcAft>
                <a:spcPts val="160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unrolled for S steps to produce topic vectors and distributions over {STOP, CONTINUE}</a:t>
            </a:r>
            <a:endParaRPr/>
          </a:p>
          <a:p>
            <a:pPr indent="0" lvl="0" marL="0" rtl="0" algn="l">
              <a:spcBef>
                <a:spcPts val="1600"/>
              </a:spcBef>
              <a:spcAft>
                <a:spcPts val="0"/>
              </a:spcAft>
              <a:buNone/>
            </a:pPr>
            <a:r>
              <a:rPr lang="en"/>
              <a:t>Topic vectors put into word LSTM to generate words ws, t</a:t>
            </a:r>
            <a:endParaRPr/>
          </a:p>
          <a:p>
            <a:pPr indent="0" lvl="0" marL="0" rtl="0" algn="l">
              <a:spcBef>
                <a:spcPts val="1600"/>
              </a:spcBef>
              <a:spcAft>
                <a:spcPts val="0"/>
              </a:spcAft>
              <a:buNone/>
            </a:pPr>
            <a:r>
              <a:rPr lang="en"/>
              <a:t>Training loss of caption generation is the combination of two cross-entropy losses</a:t>
            </a:r>
            <a:endParaRPr/>
          </a:p>
          <a:p>
            <a:pPr indent="0" lvl="0" marL="0" rtl="0" algn="l">
              <a:spcBef>
                <a:spcPts val="1600"/>
              </a:spcBef>
              <a:spcAft>
                <a:spcPts val="0"/>
              </a:spcAft>
              <a:buNone/>
            </a:pPr>
            <a:r>
              <a:rPr lang="en"/>
              <a:t>Regularization term for visual semantic attentions</a:t>
            </a:r>
            <a:endParaRPr/>
          </a:p>
          <a:p>
            <a:pPr indent="0" lvl="0" marL="0" rtl="0" algn="l">
              <a:spcBef>
                <a:spcPts val="1600"/>
              </a:spcBef>
              <a:spcAft>
                <a:spcPts val="160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832" name="Google Shape;832;p1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a:p>
            <a:pPr indent="-342900" lvl="0" marL="457200" rtl="0" algn="l">
              <a:spcBef>
                <a:spcPts val="1600"/>
              </a:spcBef>
              <a:spcAft>
                <a:spcPts val="0"/>
              </a:spcAft>
              <a:buSzPts val="1800"/>
              <a:buAutoNum type="arabicPeriod"/>
            </a:pPr>
            <a:r>
              <a:rPr lang="en"/>
              <a:t>IU X-Rays</a:t>
            </a:r>
            <a:endParaRPr/>
          </a:p>
          <a:p>
            <a:pPr indent="0" lvl="0" marL="457200" rtl="0" algn="l">
              <a:spcBef>
                <a:spcPts val="1600"/>
              </a:spcBef>
              <a:spcAft>
                <a:spcPts val="0"/>
              </a:spcAft>
              <a:buNone/>
            </a:pPr>
            <a:r>
              <a:rPr lang="en"/>
              <a:t>Indiana University Chest X-Ray Collection: set of chest x-rays paired with corresponding diagnostic reports (7470 pairs)</a:t>
            </a:r>
            <a:endParaRPr/>
          </a:p>
          <a:p>
            <a:pPr indent="-342900" lvl="0" marL="457200" rtl="0" algn="l">
              <a:spcBef>
                <a:spcPts val="1600"/>
              </a:spcBef>
              <a:spcAft>
                <a:spcPts val="0"/>
              </a:spcAft>
              <a:buSzPts val="1800"/>
              <a:buAutoNum type="arabicPeriod"/>
            </a:pPr>
            <a:r>
              <a:rPr lang="en"/>
              <a:t>PEIR Gross: 7,442 image-caption pairs</a:t>
            </a:r>
            <a:endParaRPr/>
          </a:p>
          <a:p>
            <a:pPr indent="0" lvl="0" marL="457200" rtl="0" algn="l">
              <a:spcBef>
                <a:spcPts val="1600"/>
              </a:spcBef>
              <a:spcAft>
                <a:spcPts val="1600"/>
              </a:spcAft>
              <a:buNone/>
            </a:pPr>
            <a:r>
              <a:rPr lang="en"/>
              <a:t>Pathology Education Information Resource digital Library: public medical image library for medical education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838" name="Google Shape;838;p1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Tag prediction: VGG-19 model</a:t>
            </a:r>
            <a:endParaRPr/>
          </a:p>
          <a:p>
            <a:pPr indent="0" lvl="0" marL="0" rtl="0" algn="l">
              <a:spcBef>
                <a:spcPts val="1600"/>
              </a:spcBef>
              <a:spcAft>
                <a:spcPts val="0"/>
              </a:spcAft>
              <a:buNone/>
            </a:pPr>
            <a:r>
              <a:rPr lang="en"/>
              <a:t>MLC task: multilabel retrieval task</a:t>
            </a:r>
            <a:endParaRPr/>
          </a:p>
          <a:p>
            <a:pPr indent="0" lvl="0" marL="0" rtl="0" algn="l">
              <a:spcBef>
                <a:spcPts val="1600"/>
              </a:spcBef>
              <a:spcAft>
                <a:spcPts val="0"/>
              </a:spcAft>
              <a:buNone/>
            </a:pPr>
            <a:r>
              <a:rPr lang="en"/>
              <a:t>Paragraph generation: dimensions of all hidden states and word embeddings as 512</a:t>
            </a:r>
            <a:endParaRPr/>
          </a:p>
          <a:p>
            <a:pPr indent="0" lvl="0" marL="0" rtl="0" algn="l">
              <a:spcBef>
                <a:spcPts val="1600"/>
              </a:spcBef>
              <a:spcAft>
                <a:spcPts val="160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844" name="Google Shape;844;p1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a:t>
            </a:r>
            <a:endParaRPr/>
          </a:p>
          <a:p>
            <a:pPr indent="0" lvl="0" marL="0" rtl="0" algn="l">
              <a:spcBef>
                <a:spcPts val="1600"/>
              </a:spcBef>
              <a:spcAft>
                <a:spcPts val="0"/>
              </a:spcAft>
              <a:buNone/>
            </a:pPr>
            <a:r>
              <a:rPr lang="en"/>
              <a:t>METEOR</a:t>
            </a:r>
            <a:endParaRPr/>
          </a:p>
          <a:p>
            <a:pPr indent="0" lvl="0" marL="0" rtl="0" algn="l">
              <a:spcBef>
                <a:spcPts val="1600"/>
              </a:spcBef>
              <a:spcAft>
                <a:spcPts val="0"/>
              </a:spcAft>
              <a:buNone/>
            </a:pPr>
            <a:r>
              <a:rPr lang="en"/>
              <a:t>ROUGE</a:t>
            </a:r>
            <a:endParaRPr/>
          </a:p>
          <a:p>
            <a:pPr indent="0" lvl="0" marL="0" rtl="0" algn="l">
              <a:spcBef>
                <a:spcPts val="1600"/>
              </a:spcBef>
              <a:spcAft>
                <a:spcPts val="1600"/>
              </a:spcAft>
              <a:buNone/>
            </a:pPr>
            <a:r>
              <a:rPr lang="en"/>
              <a:t>CIDER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50" name="Google Shape;850;p1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1" name="Google Shape;851;p138"/>
          <p:cNvPicPr preferRelativeResize="0"/>
          <p:nvPr/>
        </p:nvPicPr>
        <p:blipFill>
          <a:blip r:embed="rId3">
            <a:alphaModFix/>
          </a:blip>
          <a:stretch>
            <a:fillRect/>
          </a:stretch>
        </p:blipFill>
        <p:spPr>
          <a:xfrm>
            <a:off x="217950" y="1305901"/>
            <a:ext cx="8000001" cy="34458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Paragraph Generation</a:t>
            </a:r>
            <a:endParaRPr/>
          </a:p>
        </p:txBody>
      </p:sp>
      <p:sp>
        <p:nvSpPr>
          <p:cNvPr id="857" name="Google Shape;857;p1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sentence: general description of image. Each image is associated with one area of image</a:t>
            </a:r>
            <a:endParaRPr/>
          </a:p>
          <a:p>
            <a:pPr indent="0" lvl="0" marL="0" rtl="0" algn="l">
              <a:spcBef>
                <a:spcPts val="1600"/>
              </a:spcBef>
              <a:spcAft>
                <a:spcPts val="0"/>
              </a:spcAft>
              <a:buNone/>
            </a:pPr>
            <a:r>
              <a:rPr lang="en"/>
              <a:t>Ours-CoAttention able to correctly describe many true abnormalities</a:t>
            </a:r>
            <a:endParaRPr/>
          </a:p>
          <a:p>
            <a:pPr indent="0" lvl="0" marL="0" rtl="0" algn="l">
              <a:spcBef>
                <a:spcPts val="1600"/>
              </a:spcBef>
              <a:spcAft>
                <a:spcPts val="1600"/>
              </a:spcAft>
              <a:buNone/>
            </a:pPr>
            <a:r>
              <a:rPr lang="en"/>
              <a:t>Third Sentence: detects the area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4" name="Google Shape;864;p140"/>
          <p:cNvPicPr preferRelativeResize="0"/>
          <p:nvPr/>
        </p:nvPicPr>
        <p:blipFill>
          <a:blip r:embed="rId3">
            <a:alphaModFix/>
          </a:blip>
          <a:stretch>
            <a:fillRect/>
          </a:stretch>
        </p:blipFill>
        <p:spPr>
          <a:xfrm>
            <a:off x="1097400" y="74225"/>
            <a:ext cx="6385973" cy="4797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Co-Attention Learning</a:t>
            </a:r>
            <a:endParaRPr/>
          </a:p>
        </p:txBody>
      </p:sp>
      <p:sp>
        <p:nvSpPr>
          <p:cNvPr id="870" name="Google Shape;870;p1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of co-attention shows that:</a:t>
            </a:r>
            <a:br>
              <a:rPr lang="en"/>
            </a:br>
            <a:r>
              <a:rPr lang="en"/>
              <a:t>(1) LSTM can generate different topics at different time steps</a:t>
            </a:r>
            <a:endParaRPr/>
          </a:p>
          <a:p>
            <a:pPr indent="0" lvl="0" marL="0" rtl="0" algn="l">
              <a:spcBef>
                <a:spcPts val="1600"/>
              </a:spcBef>
              <a:spcAft>
                <a:spcPts val="0"/>
              </a:spcAft>
              <a:buNone/>
            </a:pPr>
            <a:r>
              <a:rPr lang="en"/>
              <a:t>(2) can guide our model to concentrate on relevant regions of the image</a:t>
            </a:r>
            <a:endParaRPr/>
          </a:p>
          <a:p>
            <a:pPr indent="0" lvl="0" marL="0" rtl="0" algn="l">
              <a:spcBef>
                <a:spcPts val="1600"/>
              </a:spcBef>
              <a:spcAft>
                <a:spcPts val="1600"/>
              </a:spcAft>
              <a:buNone/>
            </a:pPr>
            <a:r>
              <a:rPr lang="en"/>
              <a:t>(3) first sentence is a mis-description by incorrect semantic attention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Extraction</a:t>
            </a:r>
            <a:endParaRPr/>
          </a:p>
        </p:txBody>
      </p:sp>
      <p:sp>
        <p:nvSpPr>
          <p:cNvPr id="145" name="Google Shape;145;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Event Extraction</a:t>
            </a:r>
            <a:endParaRPr/>
          </a:p>
          <a:p>
            <a:pPr indent="-342900" lvl="0" marL="457200" rtl="0" algn="l">
              <a:spcBef>
                <a:spcPts val="0"/>
              </a:spcBef>
              <a:spcAft>
                <a:spcPts val="0"/>
              </a:spcAft>
              <a:buSzPts val="1800"/>
              <a:buAutoNum type="arabicParenBoth"/>
            </a:pPr>
            <a:r>
              <a:rPr lang="en"/>
              <a:t>Relation Extraction</a:t>
            </a:r>
            <a:endParaRPr/>
          </a:p>
          <a:p>
            <a:pPr indent="-342900" lvl="0" marL="457200" rtl="0" algn="l">
              <a:spcBef>
                <a:spcPts val="0"/>
              </a:spcBef>
              <a:spcAft>
                <a:spcPts val="0"/>
              </a:spcAft>
              <a:buSzPts val="1800"/>
              <a:buAutoNum type="arabicParenBoth"/>
            </a:pPr>
            <a:r>
              <a:rPr lang="en"/>
              <a:t>Named Entity Recognition</a:t>
            </a:r>
            <a:endParaRPr/>
          </a:p>
          <a:p>
            <a:pPr indent="-342900" lvl="0" marL="457200" rtl="0" algn="l">
              <a:spcBef>
                <a:spcPts val="0"/>
              </a:spcBef>
              <a:spcAft>
                <a:spcPts val="0"/>
              </a:spcAft>
              <a:buSzPts val="1800"/>
              <a:buAutoNum type="arabicParenBoth"/>
            </a:pPr>
            <a:r>
              <a:rPr lang="en"/>
              <a:t>Entity Linking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7" name="Google Shape;877;p142"/>
          <p:cNvPicPr preferRelativeResize="0"/>
          <p:nvPr/>
        </p:nvPicPr>
        <p:blipFill>
          <a:blip r:embed="rId3">
            <a:alphaModFix/>
          </a:blip>
          <a:stretch>
            <a:fillRect/>
          </a:stretch>
        </p:blipFill>
        <p:spPr>
          <a:xfrm>
            <a:off x="1454618" y="0"/>
            <a:ext cx="5417412" cy="514349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883" name="Google Shape;883;p1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Automatically generate textual reports for medical images</a:t>
            </a:r>
            <a:endParaRPr/>
          </a:p>
          <a:p>
            <a:pPr indent="0" lvl="0" marL="0" rtl="0" algn="l">
              <a:spcBef>
                <a:spcPts val="1600"/>
              </a:spcBef>
              <a:spcAft>
                <a:spcPts val="0"/>
              </a:spcAft>
              <a:buNone/>
            </a:pPr>
            <a:r>
              <a:rPr lang="en"/>
              <a:t>Problems addressed by the paper:</a:t>
            </a:r>
            <a:endParaRPr/>
          </a:p>
          <a:p>
            <a:pPr indent="-342900" lvl="0" marL="457200" rtl="0" algn="l">
              <a:spcBef>
                <a:spcPts val="1600"/>
              </a:spcBef>
              <a:spcAft>
                <a:spcPts val="0"/>
              </a:spcAft>
              <a:buSzPts val="1800"/>
              <a:buAutoNum type="arabicParenBoth"/>
            </a:pPr>
            <a:r>
              <a:rPr lang="en"/>
              <a:t>Generate varied forms of information while staying in a unified framework</a:t>
            </a:r>
            <a:endParaRPr/>
          </a:p>
          <a:p>
            <a:pPr indent="-342900" lvl="0" marL="457200" rtl="0" algn="l">
              <a:spcBef>
                <a:spcPts val="0"/>
              </a:spcBef>
              <a:spcAft>
                <a:spcPts val="0"/>
              </a:spcAft>
              <a:buSzPts val="1800"/>
              <a:buAutoNum type="arabicParenBoth"/>
            </a:pPr>
            <a:r>
              <a:rPr lang="en"/>
              <a:t>Locate abnormal regions and write descriptions</a:t>
            </a:r>
            <a:endParaRPr/>
          </a:p>
          <a:p>
            <a:pPr indent="-342900" lvl="0" marL="457200" rtl="0" algn="l">
              <a:spcBef>
                <a:spcPts val="0"/>
              </a:spcBef>
              <a:spcAft>
                <a:spcPts val="0"/>
              </a:spcAft>
              <a:buSzPts val="1800"/>
              <a:buAutoNum type="arabicParenBoth"/>
            </a:pPr>
            <a:r>
              <a:rPr lang="en"/>
              <a:t>Generate long texts that have multiple sentences or paragraphs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MEDTYPE</a:t>
            </a:r>
            <a:endParaRPr/>
          </a:p>
        </p:txBody>
      </p:sp>
      <p:sp>
        <p:nvSpPr>
          <p:cNvPr id="889" name="Google Shape;889;p1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Name: MEDTYPE: Improving Medical Entity Linking with Semantic Type Prediction</a:t>
            </a:r>
            <a:endParaRPr/>
          </a:p>
          <a:p>
            <a:pPr indent="0" lvl="0" marL="0" rtl="0" algn="l">
              <a:spcBef>
                <a:spcPts val="1600"/>
              </a:spcBef>
              <a:spcAft>
                <a:spcPts val="0"/>
              </a:spcAft>
              <a:buNone/>
            </a:pPr>
            <a:r>
              <a:rPr lang="en"/>
              <a:t>Author Names: Shikhar Vashishth, Rishabh Joshi, Denis Newman-Griffis, Ritnam Dutt, Carolyn Rose</a:t>
            </a:r>
            <a:endParaRPr/>
          </a:p>
          <a:p>
            <a:pPr indent="0" lvl="0" marL="0" rtl="0" algn="l">
              <a:spcBef>
                <a:spcPts val="1600"/>
              </a:spcBef>
              <a:spcAft>
                <a:spcPts val="1600"/>
              </a:spcAft>
              <a:buNone/>
            </a:pPr>
            <a:r>
              <a:rPr lang="en"/>
              <a:t>Year: 2020</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95" name="Google Shape;895;p1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standardized concept</a:t>
            </a:r>
            <a:endParaRPr/>
          </a:p>
          <a:p>
            <a:pPr indent="0" lvl="0" marL="0" rtl="0" algn="l">
              <a:spcBef>
                <a:spcPts val="1600"/>
              </a:spcBef>
              <a:spcAft>
                <a:spcPts val="0"/>
              </a:spcAft>
              <a:buNone/>
            </a:pPr>
            <a:r>
              <a:rPr lang="en"/>
              <a:t>Medical Entity Linking (medical concept normalization): harmonizing different surface forms for the same concepts </a:t>
            </a:r>
            <a:endParaRPr/>
          </a:p>
          <a:p>
            <a:pPr indent="0" lvl="0" marL="0" rtl="0" algn="l">
              <a:spcBef>
                <a:spcPts val="1600"/>
              </a:spcBef>
              <a:spcAft>
                <a:spcPts val="16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Subproblems</a:t>
            </a:r>
            <a:endParaRPr/>
          </a:p>
        </p:txBody>
      </p:sp>
      <p:sp>
        <p:nvSpPr>
          <p:cNvPr id="901" name="Google Shape;901;p1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Named Entity Recognition</a:t>
            </a:r>
            <a:endParaRPr/>
          </a:p>
          <a:p>
            <a:pPr indent="-342900" lvl="0" marL="457200" rtl="0" algn="l">
              <a:spcBef>
                <a:spcPts val="0"/>
              </a:spcBef>
              <a:spcAft>
                <a:spcPts val="0"/>
              </a:spcAft>
              <a:buSzPts val="1800"/>
              <a:buAutoNum type="arabicPeriod"/>
            </a:pPr>
            <a:r>
              <a:rPr lang="en"/>
              <a:t>Candidate Generation</a:t>
            </a:r>
            <a:endParaRPr/>
          </a:p>
          <a:p>
            <a:pPr indent="-342900" lvl="0" marL="457200" rtl="0" algn="l">
              <a:spcBef>
                <a:spcPts val="0"/>
              </a:spcBef>
              <a:spcAft>
                <a:spcPts val="0"/>
              </a:spcAft>
              <a:buSzPts val="1800"/>
              <a:buAutoNum type="arabicPeriod"/>
            </a:pPr>
            <a:r>
              <a:rPr lang="en"/>
              <a:t>Word/ phrase sense disambiguation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Candidate Generation</a:t>
            </a:r>
            <a:endParaRPr/>
          </a:p>
        </p:txBody>
      </p:sp>
      <p:sp>
        <p:nvSpPr>
          <p:cNvPr id="907" name="Google Shape;907;p1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approaches: dictionary lookup and string matching</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Overgeneration of candidates are key to leveraging the high coverage by neural approaches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MEDTYPE</a:t>
            </a:r>
            <a:endParaRPr/>
          </a:p>
        </p:txBody>
      </p:sp>
      <p:sp>
        <p:nvSpPr>
          <p:cNvPr id="913" name="Google Shape;913;p1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Pruning out overgenerated candidates in medical entity linking by predicting the semantic type of an entity mention</a:t>
            </a:r>
            <a:endParaRPr/>
          </a:p>
          <a:p>
            <a:pPr indent="0" lvl="0" marL="0" rtl="0" algn="l">
              <a:spcBef>
                <a:spcPts val="1600"/>
              </a:spcBef>
              <a:spcAft>
                <a:spcPts val="0"/>
              </a:spcAft>
              <a:buNone/>
            </a:pPr>
            <a:r>
              <a:rPr lang="en"/>
              <a:t>Address the dearth of annotated training data for medical entity linking: WIKIMED, PUBMEDDS</a:t>
            </a:r>
            <a:endParaRPr/>
          </a:p>
          <a:p>
            <a:pPr indent="0" lvl="0" marL="0" rtl="0" algn="l">
              <a:spcBef>
                <a:spcPts val="1600"/>
              </a:spcBef>
              <a:spcAft>
                <a:spcPts val="1600"/>
              </a:spcAft>
              <a:buNone/>
            </a:pPr>
            <a:r>
              <a:rPr lang="en"/>
              <a:t>Type-based filtering reduces number of candidates for WSG</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MEDTYPE</a:t>
            </a:r>
            <a:endParaRPr/>
          </a:p>
        </p:txBody>
      </p:sp>
      <p:sp>
        <p:nvSpPr>
          <p:cNvPr id="919" name="Google Shape;919;p1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0" name="Google Shape;920;p149"/>
          <p:cNvPicPr preferRelativeResize="0"/>
          <p:nvPr/>
        </p:nvPicPr>
        <p:blipFill>
          <a:blip r:embed="rId3">
            <a:alphaModFix/>
          </a:blip>
          <a:stretch>
            <a:fillRect/>
          </a:stretch>
        </p:blipFill>
        <p:spPr>
          <a:xfrm>
            <a:off x="555150" y="1152424"/>
            <a:ext cx="7799300" cy="34153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MEDTYPE</a:t>
            </a:r>
            <a:endParaRPr/>
          </a:p>
        </p:txBody>
      </p:sp>
      <p:sp>
        <p:nvSpPr>
          <p:cNvPr id="926" name="Google Shape;926;p1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Inability to resolve ambiguity among possible concepts for a given mention</a:t>
            </a:r>
            <a:endParaRPr/>
          </a:p>
          <a:p>
            <a:pPr indent="0" lvl="0" marL="0" rtl="0" algn="l">
              <a:spcBef>
                <a:spcPts val="1600"/>
              </a:spcBef>
              <a:spcAft>
                <a:spcPts val="0"/>
              </a:spcAft>
              <a:buNone/>
            </a:pPr>
            <a:r>
              <a:rPr lang="en"/>
              <a:t>Problems: polysemy, homonymy lead to overgeneration of candidate concepts</a:t>
            </a:r>
            <a:endParaRPr/>
          </a:p>
          <a:p>
            <a:pPr indent="0" lvl="0" marL="0" rtl="0" algn="l">
              <a:spcBef>
                <a:spcPts val="1600"/>
              </a:spcBef>
              <a:spcAft>
                <a:spcPts val="160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MEDTYPE: filters generated candidates for a mention based on predicted semantic type</a:t>
            </a:r>
            <a:endParaRPr/>
          </a:p>
          <a:p>
            <a:pPr indent="0" lvl="0" marL="0" rtl="0" algn="l">
              <a:spcBef>
                <a:spcPts val="1600"/>
              </a:spcBef>
              <a:spcAft>
                <a:spcPts val="0"/>
              </a:spcAft>
              <a:buNone/>
            </a:pPr>
            <a:r>
              <a:rPr lang="en"/>
              <a:t>Medtype is neural when encoding context to predict the semantic type, while previous ones are not</a:t>
            </a:r>
            <a:endParaRPr/>
          </a:p>
          <a:p>
            <a:pPr indent="0" lvl="0" marL="0" rtl="0" algn="l">
              <a:spcBef>
                <a:spcPts val="1600"/>
              </a:spcBef>
              <a:spcAft>
                <a:spcPts val="1600"/>
              </a:spcAft>
              <a:buNone/>
            </a:pPr>
            <a:r>
              <a:rPr lang="en"/>
              <a:t>Proposing WIKIMED and PUBMEDDS: two large annotated medical linking dataset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Extraction</a:t>
            </a:r>
            <a:endParaRPr/>
          </a:p>
        </p:txBody>
      </p:sp>
      <p:sp>
        <p:nvSpPr>
          <p:cNvPr id="151" name="Google Shape;151;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AutoNum type="arabicParenBoth"/>
            </a:pPr>
            <a:r>
              <a:rPr lang="en"/>
              <a:t>Event Extraction</a:t>
            </a:r>
            <a:endParaRPr/>
          </a:p>
          <a:p>
            <a:pPr indent="-342900" lvl="0" marL="457200" rtl="0" algn="l">
              <a:spcBef>
                <a:spcPts val="0"/>
              </a:spcBef>
              <a:spcAft>
                <a:spcPts val="0"/>
              </a:spcAft>
              <a:buSzPts val="1800"/>
              <a:buChar char="-"/>
            </a:pPr>
            <a:r>
              <a:rPr lang="en"/>
              <a:t>Detecting different types of events</a:t>
            </a:r>
            <a:endParaRPr/>
          </a:p>
          <a:p>
            <a:pPr indent="0" lvl="0" marL="457200" rtl="0" algn="l">
              <a:spcBef>
                <a:spcPts val="1200"/>
              </a:spcBef>
              <a:spcAft>
                <a:spcPts val="0"/>
              </a:spcAft>
              <a:buNone/>
            </a:pPr>
            <a:r>
              <a:rPr lang="en"/>
              <a:t>HYPE: </a:t>
            </a:r>
            <a:endParaRPr/>
          </a:p>
          <a:p>
            <a:pPr indent="0" lvl="0" marL="457200" rtl="0" algn="l">
              <a:spcBef>
                <a:spcPts val="1200"/>
              </a:spcBef>
              <a:spcAft>
                <a:spcPts val="0"/>
              </a:spcAft>
              <a:buNone/>
            </a:pPr>
            <a:r>
              <a:rPr lang="en"/>
              <a:t>Jagannatha and Yu et. al: LSTM to extract Acute Myocardial Infection cases</a:t>
            </a:r>
            <a:endParaRPr/>
          </a:p>
          <a:p>
            <a:pPr indent="-342900" lvl="0" marL="457200" rtl="0" algn="l">
              <a:spcBef>
                <a:spcPts val="1200"/>
              </a:spcBef>
              <a:spcAft>
                <a:spcPts val="0"/>
              </a:spcAft>
              <a:buSzPts val="1800"/>
              <a:buChar char="-"/>
            </a:pPr>
            <a:r>
              <a:rPr lang="en"/>
              <a:t>Extract symptoms</a:t>
            </a:r>
            <a:endParaRPr/>
          </a:p>
          <a:p>
            <a:pPr indent="0" lvl="0" marL="0" rtl="0" algn="l">
              <a:spcBef>
                <a:spcPts val="1200"/>
              </a:spcBef>
              <a:spcAft>
                <a:spcPts val="120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MEDTYPE DETAILS</a:t>
            </a:r>
            <a:endParaRPr/>
          </a:p>
        </p:txBody>
      </p:sp>
      <p:sp>
        <p:nvSpPr>
          <p:cNvPr id="938" name="Google Shape;938;p1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a:p>
            <a:pPr indent="0" lvl="0" marL="0" rtl="0" algn="l">
              <a:spcBef>
                <a:spcPts val="1600"/>
              </a:spcBef>
              <a:spcAft>
                <a:spcPts val="0"/>
              </a:spcAft>
              <a:buNone/>
            </a:pPr>
            <a:r>
              <a:rPr lang="en"/>
              <a:t>Set of entities given by UMLS (Unified Medical Language System), large collection of multiple source vocabularies that provides coverage of 4 million biomedical concepts</a:t>
            </a:r>
            <a:endParaRPr/>
          </a:p>
          <a:p>
            <a:pPr indent="-342900" lvl="0" marL="457200" rtl="0" algn="l">
              <a:spcBef>
                <a:spcPts val="1600"/>
              </a:spcBef>
              <a:spcAft>
                <a:spcPts val="0"/>
              </a:spcAft>
              <a:buSzPts val="1800"/>
              <a:buAutoNum type="arabicParenBoth"/>
            </a:pPr>
            <a:r>
              <a:rPr lang="en"/>
              <a:t>NER: recognizing concepts from text</a:t>
            </a:r>
            <a:endParaRPr/>
          </a:p>
          <a:p>
            <a:pPr indent="-342900" lvl="0" marL="457200" rtl="0" algn="l">
              <a:spcBef>
                <a:spcPts val="0"/>
              </a:spcBef>
              <a:spcAft>
                <a:spcPts val="0"/>
              </a:spcAft>
              <a:buSzPts val="1800"/>
              <a:buAutoNum type="arabicParenBoth"/>
            </a:pPr>
            <a:r>
              <a:rPr lang="en"/>
              <a:t>Candidate Generation: generate candidates based on identified mention</a:t>
            </a:r>
            <a:endParaRPr/>
          </a:p>
          <a:p>
            <a:pPr indent="-342900" lvl="0" marL="457200" rtl="0" algn="l">
              <a:spcBef>
                <a:spcPts val="0"/>
              </a:spcBef>
              <a:spcAft>
                <a:spcPts val="0"/>
              </a:spcAft>
              <a:buSzPts val="1800"/>
              <a:buAutoNum type="arabicParenBoth"/>
            </a:pPr>
            <a:r>
              <a:rPr lang="en"/>
              <a:t>WSH: assigning a score to each candidate concept</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avoid overgeneration, MedType is introduced: outputs a filtered set from a generated candidate set C by predicting the semantic type of the mention</a:t>
            </a:r>
            <a:endParaRPr/>
          </a:p>
          <a:p>
            <a:pPr indent="0" lvl="0" marL="0" rtl="0" algn="l">
              <a:spcBef>
                <a:spcPts val="1600"/>
              </a:spcBef>
              <a:spcAft>
                <a:spcPts val="0"/>
              </a:spcAft>
              <a:buNone/>
            </a:pPr>
            <a:r>
              <a:rPr lang="en"/>
              <a:t>UMLS maps concepts to one of the 127 semantic types (examples: “disease or synchrome”, “anatomical structure”)</a:t>
            </a:r>
            <a:endParaRPr/>
          </a:p>
          <a:p>
            <a:pPr indent="0" lvl="0" marL="0" rtl="0" algn="l">
              <a:spcBef>
                <a:spcPts val="1600"/>
              </a:spcBef>
              <a:spcAft>
                <a:spcPts val="0"/>
              </a:spcAft>
              <a:buNone/>
            </a:pPr>
            <a:r>
              <a:rPr lang="en"/>
              <a:t>Medtype models entity typing then as multi-label classification problem, and uses the predicted types of mention to cut down data concept set</a:t>
            </a:r>
            <a:endParaRPr/>
          </a:p>
          <a:p>
            <a:pPr indent="0" lvl="0" marL="0" rtl="0" algn="l">
              <a:spcBef>
                <a:spcPts val="1600"/>
              </a:spcBef>
              <a:spcAft>
                <a:spcPts val="160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Encoder</a:t>
            </a:r>
            <a:endParaRPr/>
          </a:p>
        </p:txBody>
      </p:sp>
      <p:sp>
        <p:nvSpPr>
          <p:cNvPr id="950" name="Google Shape;950;p1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data consists of ordered pairs (x, y):</a:t>
            </a:r>
            <a:endParaRPr/>
          </a:p>
          <a:p>
            <a:pPr indent="-342900" lvl="0" marL="457200" rtl="0" algn="l">
              <a:spcBef>
                <a:spcPts val="1600"/>
              </a:spcBef>
              <a:spcAft>
                <a:spcPts val="0"/>
              </a:spcAft>
              <a:buSzPts val="1800"/>
              <a:buChar char="-"/>
            </a:pPr>
            <a:r>
              <a:rPr lang="en"/>
              <a:t>X: mention along with its context (neighboring tokens in size of k window)</a:t>
            </a:r>
            <a:endParaRPr/>
          </a:p>
          <a:p>
            <a:pPr indent="-342900" lvl="0" marL="457200" rtl="0" algn="l">
              <a:spcBef>
                <a:spcPts val="0"/>
              </a:spcBef>
              <a:spcAft>
                <a:spcPts val="0"/>
              </a:spcAft>
              <a:buSzPts val="1800"/>
              <a:buChar char="-"/>
            </a:pPr>
            <a:r>
              <a:rPr lang="en"/>
              <a:t>Con(m, k) and y is the semantic type</a:t>
            </a:r>
            <a:endParaRPr/>
          </a:p>
          <a:p>
            <a:pPr indent="0" lvl="0" marL="0" rtl="0" algn="l">
              <a:spcBef>
                <a:spcPts val="1600"/>
              </a:spcBef>
              <a:spcAft>
                <a:spcPts val="0"/>
              </a:spcAft>
              <a:buNone/>
            </a:pPr>
            <a:r>
              <a:rPr lang="en"/>
              <a:t>Again uses BERT to capture long-range dependencies</a:t>
            </a:r>
            <a:endParaRPr/>
          </a:p>
          <a:p>
            <a:pPr indent="0" lvl="0" marL="0" rtl="0" algn="l">
              <a:spcBef>
                <a:spcPts val="1600"/>
              </a:spcBef>
              <a:spcAft>
                <a:spcPts val="0"/>
              </a:spcAft>
              <a:buNone/>
            </a:pPr>
            <a:r>
              <a:rPr lang="en"/>
              <a:t>Use pre-trained BERT encoder and fine-tune for this specific prediction task</a:t>
            </a:r>
            <a:endParaRPr/>
          </a:p>
          <a:p>
            <a:pPr indent="0" lvl="0" marL="0" rtl="0" algn="l">
              <a:spcBef>
                <a:spcPts val="1600"/>
              </a:spcBef>
              <a:spcAft>
                <a:spcPts val="0"/>
              </a:spcAft>
              <a:buNone/>
            </a:pPr>
            <a:r>
              <a:rPr lang="en"/>
              <a:t>Feeding in the mention concatenated with its context as input to the encoder with positional information</a:t>
            </a:r>
            <a:endParaRPr/>
          </a:p>
          <a:p>
            <a:pPr indent="0" lvl="0" marL="0" rtl="0" algn="l">
              <a:spcBef>
                <a:spcPts val="1600"/>
              </a:spcBef>
              <a:spcAft>
                <a:spcPts val="1600"/>
              </a:spcAft>
              <a:buNone/>
            </a:pPr>
            <a:r>
              <a:rPr lang="en"/>
              <a:t>Embedding corresponding to CLS token passed to feed-forward classifier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 of Corpus</a:t>
            </a:r>
            <a:endParaRPr/>
          </a:p>
        </p:txBody>
      </p:sp>
      <p:sp>
        <p:nvSpPr>
          <p:cNvPr id="956" name="Google Shape;956;p1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privacy issues</a:t>
            </a:r>
            <a:endParaRPr/>
          </a:p>
          <a:p>
            <a:pPr indent="0" lvl="0" marL="0" rtl="0" algn="l">
              <a:spcBef>
                <a:spcPts val="1600"/>
              </a:spcBef>
              <a:spcAft>
                <a:spcPts val="0"/>
              </a:spcAft>
              <a:buNone/>
            </a:pPr>
            <a:r>
              <a:rPr lang="en"/>
              <a:t>Crowd-sourced annotation is expensive</a:t>
            </a:r>
            <a:endParaRPr/>
          </a:p>
          <a:p>
            <a:pPr indent="0" lvl="0" marL="0" rtl="0" algn="l">
              <a:spcBef>
                <a:spcPts val="1600"/>
              </a:spcBef>
              <a:spcAft>
                <a:spcPts val="1600"/>
              </a:spcAft>
              <a:buNone/>
            </a:pPr>
            <a:r>
              <a:rPr lang="en"/>
              <a:t>SOLUTION: automatically create two large training datasets for medical entity linking</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with WikiMed</a:t>
            </a:r>
            <a:endParaRPr/>
          </a:p>
        </p:txBody>
      </p:sp>
      <p:sp>
        <p:nvSpPr>
          <p:cNvPr id="962" name="Google Shape;962;p1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introduced a wikipedia-based dataset for medical entity linking</a:t>
            </a:r>
            <a:endParaRPr/>
          </a:p>
          <a:p>
            <a:pPr indent="0" lvl="0" marL="0" rtl="0" algn="l">
              <a:spcBef>
                <a:spcPts val="1600"/>
              </a:spcBef>
              <a:spcAft>
                <a:spcPts val="0"/>
              </a:spcAft>
              <a:buNone/>
            </a:pPr>
            <a:r>
              <a:rPr lang="en"/>
              <a:t>Wikipedia contains many mentions of medical concepts that might be useful</a:t>
            </a:r>
            <a:endParaRPr/>
          </a:p>
          <a:p>
            <a:pPr indent="0" lvl="0" marL="0" rtl="0" algn="l">
              <a:spcBef>
                <a:spcPts val="1600"/>
              </a:spcBef>
              <a:spcAft>
                <a:spcPts val="0"/>
              </a:spcAft>
              <a:buNone/>
            </a:pPr>
            <a:r>
              <a:rPr lang="en"/>
              <a:t>Three knowledge sources to map hyperlinks in Wikipedia to UMLS: Wikidata, Freebase, NCBI Taxonomy</a:t>
            </a:r>
            <a:endParaRPr/>
          </a:p>
          <a:p>
            <a:pPr indent="0" lvl="0" marL="0" rtl="0" algn="l">
              <a:spcBef>
                <a:spcPts val="1600"/>
              </a:spcBef>
              <a:spcAft>
                <a:spcPts val="0"/>
              </a:spcAft>
              <a:buNone/>
            </a:pPr>
            <a:r>
              <a:rPr lang="en"/>
              <a:t>Wikipedia is human curated so can assume high accuracy of mappings</a:t>
            </a:r>
            <a:endParaRPr/>
          </a:p>
          <a:p>
            <a:pPr indent="0" lvl="0" marL="0" rtl="0" algn="l">
              <a:spcBef>
                <a:spcPts val="1600"/>
              </a:spcBef>
              <a:spcAft>
                <a:spcPts val="1600"/>
              </a:spcAft>
              <a:buNone/>
            </a:pPr>
            <a:r>
              <a:rPr lang="en"/>
              <a:t>Wikimed as one of the evaluation datasets for accessing the performance of entity linking on non-medical context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PubMedDS</a:t>
            </a:r>
            <a:endParaRPr/>
          </a:p>
        </p:txBody>
      </p:sp>
      <p:sp>
        <p:nvSpPr>
          <p:cNvPr id="968" name="Google Shape;968;p15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Distant Supervision allows automatic generation of training data</a:t>
            </a:r>
            <a:endParaRPr/>
          </a:p>
          <a:p>
            <a:pPr indent="0" lvl="0" marL="0" rtl="0" algn="l">
              <a:spcBef>
                <a:spcPts val="1600"/>
              </a:spcBef>
              <a:spcAft>
                <a:spcPts val="1600"/>
              </a:spcAft>
              <a:buNone/>
            </a:pPr>
            <a:r>
              <a:rPr lang="en"/>
              <a:t>Use distant supervision on PubMed abstracts to generate PubMedDs, which is used in as training dataset for medical entity linking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974" name="Google Shape;974;p1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evaluated on:</a:t>
            </a:r>
            <a:endParaRPr/>
          </a:p>
          <a:p>
            <a:pPr indent="-342900" lvl="0" marL="457200" rtl="0" algn="l">
              <a:spcBef>
                <a:spcPts val="1600"/>
              </a:spcBef>
              <a:spcAft>
                <a:spcPts val="0"/>
              </a:spcAft>
              <a:buSzPts val="1800"/>
              <a:buAutoNum type="arabicPeriod"/>
            </a:pPr>
            <a:r>
              <a:rPr lang="en"/>
              <a:t>NCBI</a:t>
            </a:r>
            <a:endParaRPr/>
          </a:p>
          <a:p>
            <a:pPr indent="-342900" lvl="0" marL="457200" rtl="0" algn="l">
              <a:spcBef>
                <a:spcPts val="0"/>
              </a:spcBef>
              <a:spcAft>
                <a:spcPts val="0"/>
              </a:spcAft>
              <a:buSzPts val="1800"/>
              <a:buAutoNum type="arabicPeriod"/>
            </a:pPr>
            <a:r>
              <a:rPr lang="en"/>
              <a:t>Bio CDR</a:t>
            </a:r>
            <a:endParaRPr/>
          </a:p>
          <a:p>
            <a:pPr indent="-342900" lvl="0" marL="457200" rtl="0" algn="l">
              <a:spcBef>
                <a:spcPts val="0"/>
              </a:spcBef>
              <a:spcAft>
                <a:spcPts val="0"/>
              </a:spcAft>
              <a:buSzPts val="1800"/>
              <a:buAutoNum type="arabicPeriod"/>
            </a:pPr>
            <a:r>
              <a:rPr lang="en"/>
              <a:t>ShARe</a:t>
            </a:r>
            <a:endParaRPr/>
          </a:p>
          <a:p>
            <a:pPr indent="-342900" lvl="0" marL="457200" rtl="0" algn="l">
              <a:spcBef>
                <a:spcPts val="0"/>
              </a:spcBef>
              <a:spcAft>
                <a:spcPts val="0"/>
              </a:spcAft>
              <a:buSzPts val="1800"/>
              <a:buAutoNum type="arabicPeriod"/>
            </a:pPr>
            <a:r>
              <a:rPr lang="en"/>
              <a:t>MedMentions</a:t>
            </a:r>
            <a:endParaRPr/>
          </a:p>
          <a:p>
            <a:pPr indent="-342900" lvl="0" marL="457200" rtl="0" algn="l">
              <a:spcBef>
                <a:spcPts val="0"/>
              </a:spcBef>
              <a:spcAft>
                <a:spcPts val="0"/>
              </a:spcAft>
              <a:buSzPts val="1800"/>
              <a:buAutoNum type="arabicPeriod"/>
            </a:pPr>
            <a:r>
              <a:rPr lang="en"/>
              <a:t>WikiMed</a:t>
            </a:r>
            <a:endParaRPr/>
          </a:p>
          <a:p>
            <a:pPr indent="0" lvl="0" marL="0" rtl="0" algn="l">
              <a:spcBef>
                <a:spcPts val="1600"/>
              </a:spcBef>
              <a:spcAft>
                <a:spcPts val="1600"/>
              </a:spcAft>
              <a:buNone/>
            </a:pPr>
            <a:r>
              <a:rPr lang="en"/>
              <a:t>(evaluation on PubMedDS avoided because some mentions might be wrongly annotated)</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Wide range of domain including biomedical research articles, EHR and general domain text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Entity Linkers</a:t>
            </a:r>
            <a:endParaRPr/>
          </a:p>
        </p:txBody>
      </p:sp>
      <p:sp>
        <p:nvSpPr>
          <p:cNvPr id="986" name="Google Shape;986;p1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MedType to prune candidate concepts generated from the following entity linking models:</a:t>
            </a:r>
            <a:endParaRPr/>
          </a:p>
          <a:p>
            <a:pPr indent="-342900" lvl="0" marL="457200" rtl="0" algn="l">
              <a:spcBef>
                <a:spcPts val="1600"/>
              </a:spcBef>
              <a:spcAft>
                <a:spcPts val="0"/>
              </a:spcAft>
              <a:buSzPts val="1800"/>
              <a:buAutoNum type="arabicPeriod"/>
            </a:pPr>
            <a:r>
              <a:rPr lang="en"/>
              <a:t>MetaMap</a:t>
            </a:r>
            <a:endParaRPr/>
          </a:p>
          <a:p>
            <a:pPr indent="-342900" lvl="0" marL="457200" rtl="0" algn="l">
              <a:spcBef>
                <a:spcPts val="0"/>
              </a:spcBef>
              <a:spcAft>
                <a:spcPts val="0"/>
              </a:spcAft>
              <a:buSzPts val="1800"/>
              <a:buAutoNum type="arabicPeriod"/>
            </a:pPr>
            <a:r>
              <a:rPr lang="en"/>
              <a:t>cTAKES</a:t>
            </a:r>
            <a:endParaRPr/>
          </a:p>
          <a:p>
            <a:pPr indent="-342900" lvl="0" marL="457200" rtl="0" algn="l">
              <a:spcBef>
                <a:spcPts val="0"/>
              </a:spcBef>
              <a:spcAft>
                <a:spcPts val="0"/>
              </a:spcAft>
              <a:buSzPts val="1800"/>
              <a:buAutoNum type="arabicPeriod"/>
            </a:pPr>
            <a:r>
              <a:rPr lang="en"/>
              <a:t>MetaMapLite</a:t>
            </a:r>
            <a:endParaRPr/>
          </a:p>
          <a:p>
            <a:pPr indent="-342900" lvl="0" marL="457200" rtl="0" algn="l">
              <a:spcBef>
                <a:spcPts val="0"/>
              </a:spcBef>
              <a:spcAft>
                <a:spcPts val="0"/>
              </a:spcAft>
              <a:buSzPts val="1800"/>
              <a:buAutoNum type="arabicPeriod"/>
            </a:pPr>
            <a:r>
              <a:rPr lang="en"/>
              <a:t>ScispaCy</a:t>
            </a:r>
            <a:endParaRPr/>
          </a:p>
          <a:p>
            <a:pPr indent="0" lvl="0" marL="0" rtl="0" algn="l">
              <a:spcBef>
                <a:spcPts val="1600"/>
              </a:spcBef>
              <a:spcAft>
                <a:spcPts val="160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992" name="Google Shape;992;p16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F-1 score on</a:t>
            </a:r>
            <a:endParaRPr/>
          </a:p>
          <a:p>
            <a:pPr indent="-342900" lvl="0" marL="457200" rtl="0" algn="l">
              <a:spcBef>
                <a:spcPts val="1600"/>
              </a:spcBef>
              <a:spcAft>
                <a:spcPts val="0"/>
              </a:spcAft>
              <a:buSzPts val="1800"/>
              <a:buAutoNum type="arabicPeriod"/>
            </a:pPr>
            <a:r>
              <a:rPr lang="en"/>
              <a:t>Exact mention id match (Both mention and entity concept identifier map)</a:t>
            </a:r>
            <a:endParaRPr/>
          </a:p>
          <a:p>
            <a:pPr indent="-342900" lvl="0" marL="457200" rtl="0" algn="l">
              <a:spcBef>
                <a:spcPts val="0"/>
              </a:spcBef>
              <a:spcAft>
                <a:spcPts val="0"/>
              </a:spcAft>
              <a:buSzPts val="1800"/>
              <a:buAutoNum type="arabicPeriod"/>
            </a:pPr>
            <a:r>
              <a:rPr lang="en"/>
              <a:t>Partial mention id match (partial score for mention and entity id match)</a:t>
            </a:r>
            <a:endParaRPr/>
          </a:p>
          <a:p>
            <a:pPr indent="-342900" lvl="0" marL="457200" rtl="0" algn="l">
              <a:spcBef>
                <a:spcPts val="0"/>
              </a:spcBef>
              <a:spcAft>
                <a:spcPts val="0"/>
              </a:spcAft>
              <a:buSzPts val="1800"/>
              <a:buAutoNum type="arabicPeriod"/>
            </a:pPr>
            <a:r>
              <a:rPr lang="en"/>
              <a:t>Only entity id match (only entity identifers)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Extraction</a:t>
            </a:r>
            <a:endParaRPr/>
          </a:p>
        </p:txBody>
      </p:sp>
      <p:sp>
        <p:nvSpPr>
          <p:cNvPr id="157" name="Google Shape;157;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Relation Extraction</a:t>
            </a:r>
            <a:endParaRPr/>
          </a:p>
          <a:p>
            <a:pPr indent="0" lvl="0" marL="0" rtl="0" algn="l">
              <a:spcBef>
                <a:spcPts val="1600"/>
              </a:spcBef>
              <a:spcAft>
                <a:spcPts val="1600"/>
              </a:spcAft>
              <a:buNone/>
            </a:pPr>
            <a:r>
              <a:rPr lang="en"/>
              <a:t>Extracts the entities in a text that share a given condition</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Entity Linking with MedType</a:t>
            </a:r>
            <a:endParaRPr/>
          </a:p>
        </p:txBody>
      </p:sp>
      <p:sp>
        <p:nvSpPr>
          <p:cNvPr id="998" name="Google Shape;998;p1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Compare its performance with other entity linkers</a:t>
            </a:r>
            <a:endParaRPr/>
          </a:p>
        </p:txBody>
      </p:sp>
      <p:pic>
        <p:nvPicPr>
          <p:cNvPr id="999" name="Google Shape;999;p162"/>
          <p:cNvPicPr preferRelativeResize="0"/>
          <p:nvPr/>
        </p:nvPicPr>
        <p:blipFill>
          <a:blip r:embed="rId3">
            <a:alphaModFix/>
          </a:blip>
          <a:stretch>
            <a:fillRect/>
          </a:stretch>
        </p:blipFill>
        <p:spPr>
          <a:xfrm>
            <a:off x="1747746" y="1765025"/>
            <a:ext cx="3424974" cy="312857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Semantic Type Prediction</a:t>
            </a:r>
            <a:endParaRPr/>
          </a:p>
        </p:txBody>
      </p:sp>
      <p:sp>
        <p:nvSpPr>
          <p:cNvPr id="1005" name="Google Shape;1005;p1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type-based pruning consistently reduces the candidate set size</a:t>
            </a:r>
            <a:endParaRPr/>
          </a:p>
          <a:p>
            <a:pPr indent="0" lvl="0" marL="0" rtl="0" algn="l">
              <a:spcBef>
                <a:spcPts val="1600"/>
              </a:spcBef>
              <a:spcAft>
                <a:spcPts val="1600"/>
              </a:spcAft>
              <a:buNone/>
            </a:pPr>
            <a:r>
              <a:rPr lang="en"/>
              <a:t>Medtype helps improve the full extraction pipelines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#5: LEARNING GRAPHICAL STRUCTURE</a:t>
            </a:r>
            <a:endParaRPr/>
          </a:p>
        </p:txBody>
      </p:sp>
      <p:sp>
        <p:nvSpPr>
          <p:cNvPr id="1011" name="Google Shape;1011;p16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Name: Learning the Graphical Structure of Electronic Health Records with Graph Convolutional Transformer</a:t>
            </a:r>
            <a:endParaRPr/>
          </a:p>
          <a:p>
            <a:pPr indent="0" lvl="0" marL="0" rtl="0" algn="l">
              <a:spcBef>
                <a:spcPts val="1600"/>
              </a:spcBef>
              <a:spcAft>
                <a:spcPts val="0"/>
              </a:spcAft>
              <a:buNone/>
            </a:pPr>
            <a:r>
              <a:rPr lang="en"/>
              <a:t>Author Names: Edward Choi, Zhen Xu, Yujia Li, Michael W. Dusenberry, Gerardo Flores, Emily Xue, Andrew M. Dai</a:t>
            </a:r>
            <a:endParaRPr/>
          </a:p>
          <a:p>
            <a:pPr indent="0" lvl="0" marL="0" rtl="0" algn="l">
              <a:spcBef>
                <a:spcPts val="1600"/>
              </a:spcBef>
              <a:spcAft>
                <a:spcPts val="1600"/>
              </a:spcAft>
              <a:buNone/>
            </a:pPr>
            <a:r>
              <a:rPr lang="en"/>
              <a:t>Year: 2020</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a:t>
            </a:r>
            <a:endParaRPr/>
          </a:p>
        </p:txBody>
      </p:sp>
      <p:sp>
        <p:nvSpPr>
          <p:cNvPr id="1017" name="Google Shape;1017;p16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Effective representations of EHR features are important</a:t>
            </a:r>
            <a:endParaRPr/>
          </a:p>
          <a:p>
            <a:pPr indent="0" lvl="0" marL="0" rtl="0" algn="l">
              <a:spcBef>
                <a:spcPts val="1600"/>
              </a:spcBef>
              <a:spcAft>
                <a:spcPts val="0"/>
              </a:spcAft>
              <a:buNone/>
            </a:pPr>
            <a:r>
              <a:rPr lang="en"/>
              <a:t>Each encounter as an unordered set of features or bag of features</a:t>
            </a:r>
            <a:endParaRPr/>
          </a:p>
          <a:p>
            <a:pPr indent="0" lvl="0" marL="0" rtl="0" algn="l">
              <a:spcBef>
                <a:spcPts val="1600"/>
              </a:spcBef>
              <a:spcAft>
                <a:spcPts val="0"/>
              </a:spcAft>
              <a:buNone/>
            </a:pPr>
            <a:r>
              <a:rPr lang="en"/>
              <a:t>Ignorant of physician’s actual decision process</a:t>
            </a:r>
            <a:endParaRPr/>
          </a:p>
          <a:p>
            <a:pPr indent="0" lvl="0" marL="0" rtl="0" algn="l">
              <a:spcBef>
                <a:spcPts val="1600"/>
              </a:spcBef>
              <a:spcAft>
                <a:spcPts val="160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1023" name="Google Shape;1023;p166"/>
          <p:cNvPicPr preferRelativeResize="0"/>
          <p:nvPr/>
        </p:nvPicPr>
        <p:blipFill>
          <a:blip r:embed="rId3">
            <a:alphaModFix/>
          </a:blip>
          <a:stretch>
            <a:fillRect/>
          </a:stretch>
        </p:blipFill>
        <p:spPr>
          <a:xfrm>
            <a:off x="1546803" y="1092650"/>
            <a:ext cx="5706000" cy="35853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1029" name="Google Shape;1029;p16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the graphical structure underlying EHR data to predict heart failure</a:t>
            </a:r>
            <a:endParaRPr/>
          </a:p>
          <a:p>
            <a:pPr indent="0" lvl="0" marL="0" rtl="0" algn="l">
              <a:spcBef>
                <a:spcPts val="1600"/>
              </a:spcBef>
              <a:spcAft>
                <a:spcPts val="0"/>
              </a:spcAft>
              <a:buNone/>
            </a:pPr>
            <a:r>
              <a:rPr lang="en"/>
              <a:t>Not treat EHR as flat-structured bag-of-features</a:t>
            </a:r>
            <a:endParaRPr/>
          </a:p>
          <a:p>
            <a:pPr indent="0" lvl="0" marL="0" rtl="0" algn="l">
              <a:spcBef>
                <a:spcPts val="1600"/>
              </a:spcBef>
              <a:spcAft>
                <a:spcPts val="1600"/>
              </a:spcAft>
              <a:buNone/>
            </a:pPr>
            <a:r>
              <a:rPr lang="en"/>
              <a:t>Jointly learning the hidden structure of EHR while performing supervised prediction tasks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Works</a:t>
            </a:r>
            <a:endParaRPr/>
          </a:p>
        </p:txBody>
      </p:sp>
      <p:sp>
        <p:nvSpPr>
          <p:cNvPr id="1035" name="Google Shape;1035;p16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MiME: reflects EHR’s encounter structure (paying attention to diagnosis and treatment)</a:t>
            </a:r>
            <a:endParaRPr/>
          </a:p>
          <a:p>
            <a:pPr indent="0" lvl="0" marL="0" rtl="0" algn="l">
              <a:spcBef>
                <a:spcPts val="1600"/>
              </a:spcBef>
              <a:spcAft>
                <a:spcPts val="0"/>
              </a:spcAft>
              <a:buNone/>
            </a:pPr>
            <a:r>
              <a:rPr lang="en"/>
              <a:t>Outperforming various bag of features</a:t>
            </a:r>
            <a:endParaRPr/>
          </a:p>
          <a:p>
            <a:pPr indent="0" lvl="0" marL="0" rtl="0" algn="l">
              <a:spcBef>
                <a:spcPts val="1600"/>
              </a:spcBef>
              <a:spcAft>
                <a:spcPts val="160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Information of EHR</a:t>
            </a:r>
            <a:endParaRPr/>
          </a:p>
        </p:txBody>
      </p:sp>
      <p:sp>
        <p:nvSpPr>
          <p:cNvPr id="1041" name="Google Shape;1041;p1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about no structure information for EHR? Often, EHR has incomplete structure information</a:t>
            </a:r>
            <a:endParaRPr/>
          </a:p>
          <a:p>
            <a:pPr indent="0" lvl="0" marL="0" rtl="0" algn="l">
              <a:spcBef>
                <a:spcPts val="1600"/>
              </a:spcBef>
              <a:spcAft>
                <a:spcPts val="0"/>
              </a:spcAft>
              <a:buNone/>
            </a:pPr>
            <a:r>
              <a:rPr lang="en"/>
              <a:t>Omission: claims data have no structure information</a:t>
            </a:r>
            <a:endParaRPr/>
          </a:p>
          <a:p>
            <a:pPr indent="0" lvl="0" marL="0" rtl="0" algn="l">
              <a:spcBef>
                <a:spcPts val="1600"/>
              </a:spcBef>
              <a:spcAft>
                <a:spcPts val="1600"/>
              </a:spcAft>
              <a:buNone/>
            </a:pPr>
            <a:r>
              <a:rPr lang="en"/>
              <a:t>Describe treatment lead to measuring certain lab values but not describe the reason diagnosis for ordering the treatment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Convolutional Transformer (GCT)</a:t>
            </a:r>
            <a:endParaRPr/>
          </a:p>
        </p:txBody>
      </p:sp>
      <p:sp>
        <p:nvSpPr>
          <p:cNvPr id="1047" name="Google Shape;1047;p17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approach to jointly learn hidden encounter structure while performing various prediction tasks while structure information is not available</a:t>
            </a:r>
            <a:endParaRPr/>
          </a:p>
          <a:p>
            <a:pPr indent="0" lvl="0" marL="0" rtl="0" algn="l">
              <a:spcBef>
                <a:spcPts val="1600"/>
              </a:spcBef>
              <a:spcAft>
                <a:spcPts val="0"/>
              </a:spcAft>
              <a:buNone/>
            </a:pPr>
            <a:r>
              <a:rPr lang="en"/>
              <a:t>Significance:</a:t>
            </a:r>
            <a:endParaRPr/>
          </a:p>
          <a:p>
            <a:pPr indent="-342900" lvl="0" marL="457200" rtl="0" algn="l">
              <a:spcBef>
                <a:spcPts val="1600"/>
              </a:spcBef>
              <a:spcAft>
                <a:spcPts val="0"/>
              </a:spcAft>
              <a:buSzPts val="1800"/>
              <a:buAutoNum type="arabicPeriod"/>
            </a:pPr>
            <a:r>
              <a:rPr lang="en"/>
              <a:t>Successful perform the jointly  learning of hidden structure of EHR data and supervised prediction task</a:t>
            </a:r>
            <a:endParaRPr/>
          </a:p>
          <a:p>
            <a:pPr indent="-342900" lvl="0" marL="457200" rtl="0" algn="l">
              <a:spcBef>
                <a:spcPts val="0"/>
              </a:spcBef>
              <a:spcAft>
                <a:spcPts val="0"/>
              </a:spcAft>
              <a:buSzPts val="1800"/>
              <a:buAutoNum type="arabicPeriod"/>
            </a:pPr>
            <a:r>
              <a:rPr lang="en"/>
              <a:t>Novel modification to the Transformer to guide self-attention to learn EHR using prior knowledge by attention masks and prior conditional probability probability based regularization</a:t>
            </a:r>
            <a:endParaRPr/>
          </a:p>
          <a:p>
            <a:pPr indent="-342900" lvl="0" marL="457200" rtl="0" algn="l">
              <a:spcBef>
                <a:spcPts val="0"/>
              </a:spcBef>
              <a:spcAft>
                <a:spcPts val="0"/>
              </a:spcAft>
              <a:buSzPts val="1800"/>
              <a:buAutoNum type="arabicPeriod"/>
            </a:pPr>
            <a:r>
              <a:rPr lang="en"/>
              <a:t>Outperforms baseline models in prediction task for various datasets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Electronic Health Records as Graph</a:t>
            </a:r>
            <a:endParaRPr/>
          </a:p>
        </p:txBody>
      </p:sp>
      <p:sp>
        <p:nvSpPr>
          <p:cNvPr id="1053" name="Google Shape;1053;p17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T-th visit V with visit node on top.</a:t>
            </a:r>
            <a:endParaRPr/>
          </a:p>
          <a:p>
            <a:pPr indent="0" lvl="0" marL="0" rtl="0" algn="l">
              <a:spcBef>
                <a:spcPts val="1600"/>
              </a:spcBef>
              <a:spcAft>
                <a:spcPts val="0"/>
              </a:spcAft>
              <a:buNone/>
            </a:pPr>
            <a:r>
              <a:rPr lang="en"/>
              <a:t>Diagnosis nodes d</a:t>
            </a:r>
            <a:endParaRPr/>
          </a:p>
          <a:p>
            <a:pPr indent="0" lvl="0" marL="0" rtl="0" algn="l">
              <a:spcBef>
                <a:spcPts val="1600"/>
              </a:spcBef>
              <a:spcAft>
                <a:spcPts val="0"/>
              </a:spcAft>
              <a:buNone/>
            </a:pPr>
            <a:r>
              <a:rPr lang="en"/>
              <a:t>Treatments m</a:t>
            </a:r>
            <a:endParaRPr/>
          </a:p>
          <a:p>
            <a:pPr indent="0" lvl="0" marL="0" rtl="0" algn="l">
              <a:spcBef>
                <a:spcPts val="1600"/>
              </a:spcBef>
              <a:spcAft>
                <a:spcPts val="0"/>
              </a:spcAft>
              <a:buNone/>
            </a:pPr>
            <a:r>
              <a:rPr lang="en"/>
              <a:t>Produce lab results which may be associated with continuous values or binary values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 Extraction</a:t>
            </a:r>
            <a:endParaRPr/>
          </a:p>
          <a:p>
            <a:pPr indent="0" lvl="0" marL="0" rtl="0" algn="l">
              <a:spcBef>
                <a:spcPts val="0"/>
              </a:spcBef>
              <a:spcAft>
                <a:spcPts val="0"/>
              </a:spcAft>
              <a:buNone/>
            </a:pPr>
            <a:r>
              <a:t/>
            </a:r>
            <a:endParaRPr/>
          </a:p>
        </p:txBody>
      </p:sp>
      <p:sp>
        <p:nvSpPr>
          <p:cNvPr id="163" name="Google Shape;163;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Named Entity Recognition</a:t>
            </a:r>
            <a:endParaRPr/>
          </a:p>
          <a:p>
            <a:pPr indent="0" lvl="0" marL="0" rtl="0" algn="l">
              <a:spcBef>
                <a:spcPts val="1600"/>
              </a:spcBef>
              <a:spcAft>
                <a:spcPts val="0"/>
              </a:spcAft>
              <a:buNone/>
            </a:pPr>
            <a:r>
              <a:rPr lang="en"/>
              <a:t>Linking each mention to a broad category</a:t>
            </a:r>
            <a:endParaRPr/>
          </a:p>
          <a:p>
            <a:pPr indent="0" lvl="0" marL="0" rtl="0" algn="l">
              <a:spcBef>
                <a:spcPts val="1600"/>
              </a:spcBef>
              <a:spcAft>
                <a:spcPts val="1600"/>
              </a:spcAft>
              <a:buNone/>
            </a:pPr>
            <a:r>
              <a:rPr lang="en"/>
              <a:t>E.g. “Paris” - City? Person?</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Encounter: graph consisting nodes with an adjacency matrix A that describes the connections between the nodes</a:t>
            </a:r>
            <a:endParaRPr/>
          </a:p>
          <a:p>
            <a:pPr indent="0" lvl="0" marL="0" rtl="0" algn="l">
              <a:spcBef>
                <a:spcPts val="1600"/>
              </a:spcBef>
              <a:spcAft>
                <a:spcPts val="0"/>
              </a:spcAft>
              <a:buNone/>
            </a:pPr>
            <a:r>
              <a:rPr lang="en"/>
              <a:t>Given c and A, use graph networks to derive the visit representation and use it for heart failure prediction for example</a:t>
            </a:r>
            <a:endParaRPr/>
          </a:p>
          <a:p>
            <a:pPr indent="0" lvl="0" marL="0" rtl="0" algn="l">
              <a:spcBef>
                <a:spcPts val="1600"/>
              </a:spcBef>
              <a:spcAft>
                <a:spcPts val="1600"/>
              </a:spcAft>
              <a:buNone/>
            </a:pPr>
            <a:r>
              <a:rPr lang="en"/>
              <a:t>If we don’t have the structured information A, then use feed-forward networks to derive v (basically by summing all node representations and projecting to some latent space)</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and Graph Networks</a:t>
            </a:r>
            <a:endParaRPr/>
          </a:p>
        </p:txBody>
      </p:sp>
      <p:sp>
        <p:nvSpPr>
          <p:cNvPr id="1065" name="Google Shape;1065;p1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decisions when making diagnosis and ordering treatments</a:t>
            </a:r>
            <a:endParaRPr/>
          </a:p>
          <a:p>
            <a:pPr indent="0" lvl="0" marL="0" rtl="0" algn="l">
              <a:spcBef>
                <a:spcPts val="1600"/>
              </a:spcBef>
              <a:spcAft>
                <a:spcPts val="0"/>
              </a:spcAft>
              <a:buNone/>
            </a:pPr>
            <a:r>
              <a:rPr lang="en"/>
              <a:t>Utilize the underlying structure without explicit A</a:t>
            </a:r>
            <a:endParaRPr/>
          </a:p>
          <a:p>
            <a:pPr indent="0" lvl="0" marL="0" rtl="0" algn="l">
              <a:spcBef>
                <a:spcPts val="1600"/>
              </a:spcBef>
              <a:spcAft>
                <a:spcPts val="0"/>
              </a:spcAft>
              <a:buNone/>
            </a:pPr>
            <a:r>
              <a:rPr lang="en"/>
              <a:t>Start with all nodes connected and see which connection is stronger than others</a:t>
            </a:r>
            <a:endParaRPr/>
          </a:p>
          <a:p>
            <a:pPr indent="0" lvl="0" marL="0" rtl="0" algn="l">
              <a:spcBef>
                <a:spcPts val="1600"/>
              </a:spcBef>
              <a:spcAft>
                <a:spcPts val="1600"/>
              </a:spcAft>
              <a:buNone/>
            </a:pPr>
            <a:r>
              <a:rPr lang="en"/>
              <a:t>Using transformer to learn the underlying encounter structure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know the structure...</a:t>
            </a:r>
            <a:endParaRPr/>
          </a:p>
        </p:txBody>
      </p:sp>
      <p:sp>
        <p:nvSpPr>
          <p:cNvPr id="1071" name="Google Shape;1071;p1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Graphical Convolutional Networks</a:t>
            </a:r>
            <a:endParaRPr/>
          </a:p>
          <a:p>
            <a:pPr indent="0" lvl="0" marL="0" rtl="0" algn="l">
              <a:spcBef>
                <a:spcPts val="1600"/>
              </a:spcBef>
              <a:spcAft>
                <a:spcPts val="1600"/>
              </a:spcAft>
              <a:buNone/>
            </a:pPr>
            <a:r>
              <a:rPr lang="en"/>
              <a:t>Multiple hidden layers between each convolution</a:t>
            </a:r>
            <a:endParaRPr/>
          </a:p>
        </p:txBody>
      </p:sp>
      <p:pic>
        <p:nvPicPr>
          <p:cNvPr id="1072" name="Google Shape;1072;p174"/>
          <p:cNvPicPr preferRelativeResize="0"/>
          <p:nvPr/>
        </p:nvPicPr>
        <p:blipFill>
          <a:blip r:embed="rId3">
            <a:alphaModFix/>
          </a:blip>
          <a:stretch>
            <a:fillRect/>
          </a:stretch>
        </p:blipFill>
        <p:spPr>
          <a:xfrm>
            <a:off x="1183925" y="2436947"/>
            <a:ext cx="6571291" cy="7074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don’t know the structure...</a:t>
            </a:r>
            <a:endParaRPr/>
          </a:p>
        </p:txBody>
      </p:sp>
      <p:sp>
        <p:nvSpPr>
          <p:cNvPr id="1078" name="Google Shape;1078;p1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Transformer</a:t>
            </a:r>
            <a:endParaRPr/>
          </a:p>
          <a:p>
            <a:pPr indent="0" lvl="0" marL="0" rtl="0" algn="l">
              <a:spcBef>
                <a:spcPts val="1600"/>
              </a:spcBef>
              <a:spcAft>
                <a:spcPts val="0"/>
              </a:spcAft>
              <a:buNone/>
            </a:pPr>
            <a:r>
              <a:rPr lang="en"/>
              <a:t>Encoder with single-head attention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fact, GCN is a special case where attention is replaced by single head matrix</a:t>
            </a:r>
            <a:endParaRPr/>
          </a:p>
          <a:p>
            <a:pPr indent="0" lvl="0" marL="0" rtl="0" algn="l">
              <a:spcBef>
                <a:spcPts val="1600"/>
              </a:spcBef>
              <a:spcAft>
                <a:spcPts val="1600"/>
              </a:spcAft>
              <a:buNone/>
            </a:pPr>
            <a:r>
              <a:rPr lang="en"/>
              <a:t>Transformer as a base algorithm is a natural choice</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must search the entire attention space to discover meaningful connections between encounter features</a:t>
            </a:r>
            <a:endParaRPr/>
          </a:p>
          <a:p>
            <a:pPr indent="0" lvl="0" marL="0" rtl="0" algn="l">
              <a:spcBef>
                <a:spcPts val="1600"/>
              </a:spcBef>
              <a:spcAft>
                <a:spcPts val="0"/>
              </a:spcAft>
              <a:buNone/>
            </a:pPr>
            <a:r>
              <a:rPr lang="en"/>
              <a:t>GCT (Graph Convolutional Transformer) restricts search to space likely containing meaningful attention distribution</a:t>
            </a:r>
            <a:endParaRPr/>
          </a:p>
          <a:p>
            <a:pPr indent="-342900" lvl="0" marL="457200" rtl="0" algn="l">
              <a:spcBef>
                <a:spcPts val="1600"/>
              </a:spcBef>
              <a:spcAft>
                <a:spcPts val="0"/>
              </a:spcAft>
              <a:buSzPts val="1800"/>
              <a:buAutoNum type="arabicParenR"/>
            </a:pPr>
            <a:r>
              <a:rPr lang="en"/>
              <a:t>Characteristic of EHR data</a:t>
            </a:r>
            <a:endParaRPr/>
          </a:p>
          <a:p>
            <a:pPr indent="-342900" lvl="0" marL="457200" rtl="0" algn="l">
              <a:spcBef>
                <a:spcPts val="0"/>
              </a:spcBef>
              <a:spcAft>
                <a:spcPts val="0"/>
              </a:spcAft>
              <a:buSzPts val="1800"/>
              <a:buAutoNum type="arabicParenR"/>
            </a:pPr>
            <a:r>
              <a:rPr lang="en"/>
              <a:t>Conditional probabilities between features</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connections are not allowed: treatment nodes cannot connect to other treatment nodes and can only be connected to diagnosis codes</a:t>
            </a:r>
            <a:endParaRPr/>
          </a:p>
          <a:p>
            <a:pPr indent="0" lvl="0" marL="0" rtl="0" algn="l">
              <a:spcBef>
                <a:spcPts val="1600"/>
              </a:spcBef>
              <a:spcAft>
                <a:spcPts val="0"/>
              </a:spcAft>
              <a:buNone/>
            </a:pPr>
            <a:r>
              <a:rPr lang="en"/>
              <a:t>Create a mask M used during attention generation step:</a:t>
            </a:r>
            <a:endParaRPr/>
          </a:p>
          <a:p>
            <a:pPr indent="0" lvl="0" marL="0" rtl="0" algn="l">
              <a:spcBef>
                <a:spcPts val="1600"/>
              </a:spcBef>
              <a:spcAft>
                <a:spcPts val="0"/>
              </a:spcAft>
              <a:buNone/>
            </a:pPr>
            <a:r>
              <a:rPr lang="en"/>
              <a:t>0: allowed connections</a:t>
            </a:r>
            <a:endParaRPr/>
          </a:p>
          <a:p>
            <a:pPr indent="0" lvl="0" marL="0" rtl="0" algn="l">
              <a:spcBef>
                <a:spcPts val="1600"/>
              </a:spcBef>
              <a:spcAft>
                <a:spcPts val="1600"/>
              </a:spcAft>
              <a:buNone/>
            </a:pPr>
            <a:r>
              <a:rPr lang="en"/>
              <a:t>-inf: not allowed connections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probabilities are useful as well: </a:t>
            </a:r>
            <a:endParaRPr/>
          </a:p>
          <a:p>
            <a:pPr indent="0" lvl="0" marL="0" rtl="0" algn="l">
              <a:spcBef>
                <a:spcPts val="1600"/>
              </a:spcBef>
              <a:spcAft>
                <a:spcPts val="0"/>
              </a:spcAft>
              <a:buNone/>
            </a:pPr>
            <a:r>
              <a:rPr lang="en"/>
              <a:t>E.g. chest pain, fever, EKG. Not sure if diagnosis is the reason for ordering EKG</a:t>
            </a:r>
            <a:endParaRPr/>
          </a:p>
          <a:p>
            <a:pPr indent="0" lvl="0" marL="0" rtl="0" algn="l">
              <a:spcBef>
                <a:spcPts val="1600"/>
              </a:spcBef>
              <a:spcAft>
                <a:spcPts val="0"/>
              </a:spcAft>
              <a:buNone/>
            </a:pPr>
            <a:r>
              <a:rPr lang="en"/>
              <a:t>Without structure information</a:t>
            </a:r>
            <a:endParaRPr/>
          </a:p>
          <a:p>
            <a:pPr indent="0" lvl="0" marL="0" rtl="0" algn="l">
              <a:spcBef>
                <a:spcPts val="1600"/>
              </a:spcBef>
              <a:spcAft>
                <a:spcPts val="0"/>
              </a:spcAft>
              <a:buNone/>
            </a:pPr>
            <a:r>
              <a:rPr lang="en"/>
              <a:t>Can calculate and compare p(EKG| chest pain) and p(EKG | fever), and see which connection pair is more likely</a:t>
            </a:r>
            <a:endParaRPr/>
          </a:p>
          <a:p>
            <a:pPr indent="0" lvl="0" marL="0" rtl="0" algn="l">
              <a:spcBef>
                <a:spcPts val="1600"/>
              </a:spcBef>
              <a:spcAft>
                <a:spcPts val="1600"/>
              </a:spcAft>
              <a:buNone/>
            </a:pPr>
            <a:r>
              <a:rPr lang="en"/>
              <a:t>For a triple (m, d, r): calculate all m|d, d|m, r|m, m|r</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GCT to recover the true graph structure </a:t>
            </a:r>
            <a:endParaRPr/>
          </a:p>
          <a:p>
            <a:pPr indent="0" lvl="0" marL="0" rtl="0" algn="l">
              <a:spcBef>
                <a:spcPts val="1600"/>
              </a:spcBef>
              <a:spcAft>
                <a:spcPts val="1600"/>
              </a:spcAft>
              <a:buNone/>
            </a:pPr>
            <a:r>
              <a:rPr lang="en"/>
              <a:t>Allow rome rooms to learn new connections as well</a:t>
            </a:r>
            <a:endParaRPr/>
          </a:p>
        </p:txBody>
      </p:sp>
      <p:pic>
        <p:nvPicPr>
          <p:cNvPr id="1109" name="Google Shape;1109;p180"/>
          <p:cNvPicPr preferRelativeResize="0"/>
          <p:nvPr/>
        </p:nvPicPr>
        <p:blipFill>
          <a:blip r:embed="rId3">
            <a:alphaModFix/>
          </a:blip>
          <a:stretch>
            <a:fillRect/>
          </a:stretch>
        </p:blipFill>
        <p:spPr>
          <a:xfrm>
            <a:off x="1267725" y="2313750"/>
            <a:ext cx="3586075" cy="24548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with the attention mechanism in the first GCT block with the conditional probabilities P</a:t>
            </a:r>
            <a:endParaRPr/>
          </a:p>
          <a:p>
            <a:pPr indent="0" lvl="0" marL="0" rtl="0" algn="l">
              <a:spcBef>
                <a:spcPts val="1600"/>
              </a:spcBef>
              <a:spcAft>
                <a:spcPts val="0"/>
              </a:spcAft>
              <a:buNone/>
            </a:pPr>
            <a:r>
              <a:rPr lang="en"/>
              <a:t>We do not want GCT to drastically deviate from P but improve upon it</a:t>
            </a:r>
            <a:endParaRPr/>
          </a:p>
          <a:p>
            <a:pPr indent="0" lvl="0" marL="0" rtl="0" algn="l">
              <a:spcBef>
                <a:spcPts val="1600"/>
              </a:spcBef>
              <a:spcAft>
                <a:spcPts val="0"/>
              </a:spcAft>
              <a:buNone/>
            </a:pPr>
            <a:r>
              <a:rPr lang="en"/>
              <a:t>Sequentially penalize attention of j-th block if it deviates too much from attention of j-1 th using KL divergence</a:t>
            </a:r>
            <a:endParaRPr/>
          </a:p>
          <a:p>
            <a:pPr indent="0" lvl="0" marL="0" rtl="0" algn="l">
              <a:spcBef>
                <a:spcPts val="1600"/>
              </a:spcBef>
              <a:spcAft>
                <a:spcPts val="1600"/>
              </a:spcAft>
              <a:buNone/>
            </a:pPr>
            <a:r>
              <a:rPr lang="en"/>
              <a:t>Regularization terms summed to the prediction loss term, trade-off controlled by coefficient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 Extraction</a:t>
            </a:r>
            <a:endParaRPr/>
          </a:p>
        </p:txBody>
      </p:sp>
      <p:sp>
        <p:nvSpPr>
          <p:cNvPr id="169" name="Google Shape;169;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Entity Linking</a:t>
            </a:r>
            <a:endParaRPr/>
          </a:p>
          <a:p>
            <a:pPr indent="0" lvl="0" marL="0" rtl="0" algn="l">
              <a:spcBef>
                <a:spcPts val="1600"/>
              </a:spcBef>
              <a:spcAft>
                <a:spcPts val="0"/>
              </a:spcAft>
              <a:buNone/>
            </a:pPr>
            <a:r>
              <a:rPr lang="en"/>
              <a:t>More fine-grained task: Linking each mention to an entity</a:t>
            </a:r>
            <a:endParaRPr/>
          </a:p>
          <a:p>
            <a:pPr indent="0" lvl="0" marL="0" rtl="0" algn="l">
              <a:spcBef>
                <a:spcPts val="1600"/>
              </a:spcBef>
              <a:spcAft>
                <a:spcPts val="1600"/>
              </a:spcAft>
              <a:buNone/>
            </a:pPr>
            <a:r>
              <a:rPr lang="en"/>
              <a:t>Paper: MEDTYPE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1121" name="Google Shape;1121;p1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public EHR data that contains structure information.</a:t>
            </a:r>
            <a:endParaRPr/>
          </a:p>
          <a:p>
            <a:pPr indent="0" lvl="0" marL="0" rtl="0" algn="l">
              <a:spcBef>
                <a:spcPts val="1600"/>
              </a:spcBef>
              <a:spcAft>
                <a:spcPts val="0"/>
              </a:spcAft>
              <a:buNone/>
            </a:pPr>
            <a:r>
              <a:rPr lang="en"/>
              <a:t>So generation of data necessary</a:t>
            </a:r>
            <a:endParaRPr/>
          </a:p>
          <a:p>
            <a:pPr indent="0" lvl="0" marL="0" rtl="0" algn="l">
              <a:spcBef>
                <a:spcPts val="1600"/>
              </a:spcBef>
              <a:spcAft>
                <a:spcPts val="0"/>
              </a:spcAft>
              <a:buNone/>
            </a:pPr>
            <a:r>
              <a:rPr lang="en"/>
              <a:t>Synthetic Data: visit-diagnosis-treatment-lab results hierarchy as EHR, in a top down fashion</a:t>
            </a:r>
            <a:endParaRPr/>
          </a:p>
          <a:p>
            <a:pPr indent="0" lvl="0" marL="0" rtl="0" algn="l">
              <a:spcBef>
                <a:spcPts val="1600"/>
              </a:spcBef>
              <a:spcAft>
                <a:spcPts val="1600"/>
              </a:spcAft>
              <a:buNone/>
            </a:pPr>
            <a:r>
              <a:rPr lang="en"/>
              <a:t>Conditioned on the previous level modeled with Pareto distribution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real-world EHR records</a:t>
            </a:r>
            <a:endParaRPr/>
          </a:p>
        </p:txBody>
      </p:sp>
      <p:sp>
        <p:nvSpPr>
          <p:cNvPr id="1127" name="Google Shape;1127;p1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Philips eICU Collaborative Research Dataset</a:t>
            </a:r>
            <a:endParaRPr/>
          </a:p>
          <a:p>
            <a:pPr indent="0" lvl="0" marL="0" rtl="0" algn="l">
              <a:spcBef>
                <a:spcPts val="1600"/>
              </a:spcBef>
              <a:spcAft>
                <a:spcPts val="0"/>
              </a:spcAft>
              <a:buNone/>
            </a:pPr>
            <a:r>
              <a:rPr lang="en"/>
              <a:t>ICU records in US from 2014 to 2015</a:t>
            </a:r>
            <a:endParaRPr/>
          </a:p>
          <a:p>
            <a:pPr indent="0" lvl="0" marL="0" rtl="0" algn="l">
              <a:spcBef>
                <a:spcPts val="1600"/>
              </a:spcBef>
              <a:spcAft>
                <a:spcPts val="0"/>
              </a:spcAft>
              <a:buNone/>
            </a:pPr>
            <a:r>
              <a:rPr lang="en"/>
              <a:t>Encounter records: medical orders and procedure orders</a:t>
            </a:r>
            <a:endParaRPr/>
          </a:p>
          <a:p>
            <a:pPr indent="0" lvl="0" marL="0" rtl="0" algn="l">
              <a:spcBef>
                <a:spcPts val="1600"/>
              </a:spcBef>
              <a:spcAft>
                <a:spcPts val="0"/>
              </a:spcAft>
              <a:buNone/>
            </a:pPr>
            <a:r>
              <a:rPr lang="en"/>
              <a:t>Data collected from an ICU, a single encounter can last several days</a:t>
            </a:r>
            <a:endParaRPr/>
          </a:p>
          <a:p>
            <a:pPr indent="0" lvl="0" marL="0" rtl="0" algn="l">
              <a:spcBef>
                <a:spcPts val="1600"/>
              </a:spcBef>
              <a:spcAft>
                <a:spcPts val="0"/>
              </a:spcAft>
              <a:buNone/>
            </a:pPr>
            <a:r>
              <a:rPr lang="en"/>
              <a:t>Use Counters less than 254 hours</a:t>
            </a:r>
            <a:endParaRPr/>
          </a:p>
          <a:p>
            <a:pPr indent="0" lvl="0" marL="0" rtl="0" algn="l">
              <a:spcBef>
                <a:spcPts val="1600"/>
              </a:spcBef>
              <a:spcAft>
                <a:spcPts val="1600"/>
              </a:spcAft>
              <a:buNone/>
            </a:pPr>
            <a:r>
              <a:rPr lang="en"/>
              <a:t>Did not use the lab results as their values change over time in the ICU</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Tasks</a:t>
            </a:r>
            <a:endParaRPr/>
          </a:p>
        </p:txBody>
      </p:sp>
      <p:sp>
        <p:nvSpPr>
          <p:cNvPr id="1133" name="Google Shape;1133;p18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 the impact of jointly learning the encounter structure, we use prediction tasks based on a single encounter rather than a sequence of encounters</a:t>
            </a:r>
            <a:endParaRPr/>
          </a:p>
          <a:p>
            <a:pPr indent="0" lvl="0" marL="0" rtl="0" algn="l">
              <a:spcBef>
                <a:spcPts val="1600"/>
              </a:spcBef>
              <a:spcAft>
                <a:spcPts val="1600"/>
              </a:spcAft>
              <a:buNone/>
            </a:pPr>
            <a:r>
              <a:rPr lang="en"/>
              <a:t>GCY combined with RNN and CNN to handle sequence encounters and derive patient representations for patient-level prediction tasks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Performance</a:t>
            </a:r>
            <a:endParaRPr/>
          </a:p>
        </p:txBody>
      </p:sp>
      <p:sp>
        <p:nvSpPr>
          <p:cNvPr id="1139" name="Google Shape;1139;p1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reconstruction performance</a:t>
            </a:r>
            <a:endParaRPr/>
          </a:p>
          <a:p>
            <a:pPr indent="0" lvl="0" marL="0" rtl="0" algn="l">
              <a:spcBef>
                <a:spcPts val="1600"/>
              </a:spcBef>
              <a:spcAft>
                <a:spcPts val="0"/>
              </a:spcAft>
              <a:buNone/>
            </a:pPr>
            <a:r>
              <a:rPr lang="en"/>
              <a:t>GCN shows the best performance</a:t>
            </a:r>
            <a:endParaRPr/>
          </a:p>
          <a:p>
            <a:pPr indent="0" lvl="0" marL="0" rtl="0" algn="l">
              <a:spcBef>
                <a:spcPts val="1600"/>
              </a:spcBef>
              <a:spcAft>
                <a:spcPts val="1600"/>
              </a:spcAft>
              <a:buNone/>
            </a:pPr>
            <a:r>
              <a:rPr lang="en"/>
              <a:t>GCT superior performance - readmission benefits from using latent encounter but not so for mortality prediction. Still GCT outperforms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186"/>
          <p:cNvPicPr preferRelativeResize="0"/>
          <p:nvPr/>
        </p:nvPicPr>
        <p:blipFill>
          <a:blip r:embed="rId3">
            <a:alphaModFix/>
          </a:blip>
          <a:stretch>
            <a:fillRect/>
          </a:stretch>
        </p:blipFill>
        <p:spPr>
          <a:xfrm>
            <a:off x="1216613" y="817513"/>
            <a:ext cx="6162675" cy="38957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Learned Encounter Structure</a:t>
            </a:r>
            <a:endParaRPr/>
          </a:p>
        </p:txBody>
      </p:sp>
      <p:sp>
        <p:nvSpPr>
          <p:cNvPr id="1150" name="Google Shape;1150;p18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Conditional probabilities closer to true structure than what transformer has learned in all three tasks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Behavior Visualization</a:t>
            </a:r>
            <a:endParaRPr/>
          </a:p>
        </p:txBody>
      </p:sp>
      <p:sp>
        <p:nvSpPr>
          <p:cNvPr id="1156" name="Google Shape;1156;p18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Reconstruction: choose an encounter record from the test set of synthetic dataset</a:t>
            </a:r>
            <a:endParaRPr/>
          </a:p>
          <a:p>
            <a:pPr indent="0" lvl="0" marL="0" rtl="0" algn="l">
              <a:spcBef>
                <a:spcPts val="1600"/>
              </a:spcBef>
              <a:spcAft>
                <a:spcPts val="0"/>
              </a:spcAft>
              <a:buNone/>
            </a:pPr>
            <a:r>
              <a:rPr lang="en"/>
              <a:t>Attention distribution of a specific code, choose the first diagnosis code connected to at least one treatment</a:t>
            </a:r>
            <a:endParaRPr/>
          </a:p>
          <a:p>
            <a:pPr indent="0" lvl="0" marL="0" rtl="0" algn="l">
              <a:spcBef>
                <a:spcPts val="1600"/>
              </a:spcBef>
              <a:spcAft>
                <a:spcPts val="1600"/>
              </a:spcAft>
              <a:buNone/>
            </a:pPr>
            <a:r>
              <a:rPr lang="en"/>
              <a:t>GCT starts with specific attention distribution as opposed to transformer.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89"/>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QUESTIONS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1</a:t>
            </a:r>
            <a:endParaRPr/>
          </a:p>
        </p:txBody>
      </p:sp>
      <p:sp>
        <p:nvSpPr>
          <p:cNvPr id="1167" name="Google Shape;1167;p1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other NLP techniques do you think are useful in EHR-related tasks?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2</a:t>
            </a:r>
            <a:endParaRPr/>
          </a:p>
        </p:txBody>
      </p:sp>
      <p:sp>
        <p:nvSpPr>
          <p:cNvPr id="1173" name="Google Shape;1173;p1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Interpretability is an important issue especially in medical NLP. What are some other ways to better make findings from neural models more interpretable?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175" name="Google Shape;175;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Medical Coding</a:t>
            </a:r>
            <a:endParaRPr/>
          </a:p>
          <a:p>
            <a:pPr indent="-342900" lvl="0" marL="457200" rtl="0" algn="l">
              <a:spcBef>
                <a:spcPts val="0"/>
              </a:spcBef>
              <a:spcAft>
                <a:spcPts val="0"/>
              </a:spcAft>
              <a:buSzPts val="1800"/>
              <a:buAutoNum type="arabicParenBoth"/>
            </a:pPr>
            <a:r>
              <a:rPr lang="en"/>
              <a:t>Segmentation</a:t>
            </a:r>
            <a:endParaRPr/>
          </a:p>
          <a:p>
            <a:pPr indent="-342900" lvl="0" marL="457200" rtl="0" algn="l">
              <a:spcBef>
                <a:spcPts val="0"/>
              </a:spcBef>
              <a:spcAft>
                <a:spcPts val="0"/>
              </a:spcAft>
              <a:buSzPts val="1800"/>
              <a:buAutoNum type="arabicParenBoth"/>
            </a:pPr>
            <a:r>
              <a:rPr lang="en"/>
              <a:t>Disambiguation</a:t>
            </a:r>
            <a:endParaRPr/>
          </a:p>
          <a:p>
            <a:pPr indent="-342900" lvl="0" marL="457200" rtl="0" algn="l">
              <a:spcBef>
                <a:spcPts val="0"/>
              </a:spcBef>
              <a:spcAft>
                <a:spcPts val="0"/>
              </a:spcAft>
              <a:buSzPts val="1800"/>
              <a:buAutoNum type="arabicParenBoth"/>
            </a:pPr>
            <a:r>
              <a:rPr lang="en"/>
              <a:t>De-identification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181" name="Google Shape;181;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Medical Coding</a:t>
            </a:r>
            <a:endParaRPr/>
          </a:p>
          <a:p>
            <a:pPr indent="0" lvl="0" marL="457200" rtl="0" algn="l">
              <a:spcBef>
                <a:spcPts val="1600"/>
              </a:spcBef>
              <a:spcAft>
                <a:spcPts val="0"/>
              </a:spcAft>
              <a:buNone/>
            </a:pPr>
            <a:r>
              <a:rPr lang="en"/>
              <a:t>Mapping electronic health records to ICD (international coding of disease), where each code represent a diagnosis. These codes help physicians quickly diagnose diseases and they are used in clinical treatment and medical billing</a:t>
            </a:r>
            <a:endParaRPr/>
          </a:p>
          <a:p>
            <a:pPr indent="0" lvl="0" marL="457200" rtl="0" algn="l">
              <a:spcBef>
                <a:spcPts val="1600"/>
              </a:spcBef>
              <a:spcAft>
                <a:spcPts val="0"/>
              </a:spcAft>
              <a:buNone/>
            </a:pPr>
            <a:r>
              <a:rPr lang="en"/>
              <a:t>Mapping manually is tedious and error-prone (too detailed), which can have serious consequences</a:t>
            </a:r>
            <a:endParaRPr/>
          </a:p>
          <a:p>
            <a:pPr indent="0" lvl="0" marL="457200" rtl="0" algn="l">
              <a:spcBef>
                <a:spcPts val="1600"/>
              </a:spcBef>
              <a:spcAft>
                <a:spcPts val="0"/>
              </a:spcAft>
              <a:buNone/>
            </a:pPr>
            <a:r>
              <a:rPr lang="en"/>
              <a:t>Deep Learning: BERT</a:t>
            </a:r>
            <a:endParaRPr/>
          </a:p>
          <a:p>
            <a:pPr indent="0" lvl="0" marL="457200" rtl="0" algn="l">
              <a:spcBef>
                <a:spcPts val="1600"/>
              </a:spcBef>
              <a:spcAft>
                <a:spcPts val="160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187" name="Google Shape;187;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Segmentation</a:t>
            </a:r>
            <a:endParaRPr/>
          </a:p>
          <a:p>
            <a:pPr indent="0" lvl="0" marL="0" rtl="0" algn="l">
              <a:spcBef>
                <a:spcPts val="1600"/>
              </a:spcBef>
              <a:spcAft>
                <a:spcPts val="0"/>
              </a:spcAft>
              <a:buNone/>
            </a:pPr>
            <a:r>
              <a:rPr lang="en"/>
              <a:t>Marking boundaries of EHR text</a:t>
            </a:r>
            <a:endParaRPr/>
          </a:p>
          <a:p>
            <a:pPr indent="0" lvl="0" marL="0" rtl="0" algn="l">
              <a:spcBef>
                <a:spcPts val="1600"/>
              </a:spcBef>
              <a:spcAft>
                <a:spcPts val="1600"/>
              </a:spcAft>
              <a:buNone/>
            </a:pPr>
            <a:r>
              <a:rPr lang="en"/>
              <a:t>Topic Segmentation: separate into sections corresponding to different topics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193" name="Google Shape;193;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Disambiguation</a:t>
            </a:r>
            <a:endParaRPr/>
          </a:p>
          <a:p>
            <a:pPr indent="-342900" lvl="0" marL="457200" rtl="0" algn="l">
              <a:spcBef>
                <a:spcPts val="1600"/>
              </a:spcBef>
              <a:spcAft>
                <a:spcPts val="0"/>
              </a:spcAft>
              <a:buSzPts val="1800"/>
              <a:buAutoNum type="arabicPeriod"/>
            </a:pPr>
            <a:r>
              <a:rPr lang="en"/>
              <a:t>Word sense</a:t>
            </a:r>
            <a:endParaRPr/>
          </a:p>
          <a:p>
            <a:pPr indent="0" lvl="0" marL="0" rtl="0" algn="l">
              <a:spcBef>
                <a:spcPts val="1600"/>
              </a:spcBef>
              <a:spcAft>
                <a:spcPts val="0"/>
              </a:spcAft>
              <a:buNone/>
            </a:pPr>
            <a:r>
              <a:rPr lang="en"/>
              <a:t>Medical jargons overlapping with ordinary meaning of the word</a:t>
            </a:r>
            <a:endParaRPr/>
          </a:p>
          <a:p>
            <a:pPr indent="0" lvl="0" marL="0" rtl="0" algn="l">
              <a:spcBef>
                <a:spcPts val="1600"/>
              </a:spcBef>
              <a:spcAft>
                <a:spcPts val="0"/>
              </a:spcAft>
              <a:buNone/>
            </a:pPr>
            <a:r>
              <a:rPr lang="en"/>
              <a:t>“Ice”: frozen water, methamphetamine or caspase-1</a:t>
            </a:r>
            <a:endParaRPr/>
          </a:p>
          <a:p>
            <a:pPr indent="-342900" lvl="0" marL="457200" rtl="0" algn="l">
              <a:spcBef>
                <a:spcPts val="1600"/>
              </a:spcBef>
              <a:spcAft>
                <a:spcPts val="0"/>
              </a:spcAft>
              <a:buSzPts val="1800"/>
              <a:buAutoNum type="arabicPeriod"/>
            </a:pPr>
            <a:r>
              <a:rPr lang="en"/>
              <a:t>Abbreviation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Outcome Prediction</a:t>
            </a:r>
            <a:endParaRPr/>
          </a:p>
          <a:p>
            <a:pPr indent="0" lvl="0" marL="0" rtl="0" algn="l">
              <a:spcBef>
                <a:spcPts val="0"/>
              </a:spcBef>
              <a:spcAft>
                <a:spcPts val="0"/>
              </a:spcAft>
              <a:buNone/>
            </a:pPr>
            <a:r>
              <a:t/>
            </a:r>
            <a:endParaRPr/>
          </a:p>
        </p:txBody>
      </p:sp>
      <p:sp>
        <p:nvSpPr>
          <p:cNvPr id="199" name="Google Shape;199;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Doctor AI: model predicting new diagnoses and medications for subsequent visit of a patient</a:t>
            </a:r>
            <a:endParaRPr/>
          </a:p>
          <a:p>
            <a:pPr indent="0" lvl="0" marL="0" rtl="0" algn="l">
              <a:spcBef>
                <a:spcPts val="1600"/>
              </a:spcBef>
              <a:spcAft>
                <a:spcPts val="1600"/>
              </a:spcAft>
              <a:buNone/>
            </a:pPr>
            <a:r>
              <a:rPr lang="en"/>
              <a:t>Models used: LSTM, CNNs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205" name="Google Shape;205;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De-identification</a:t>
            </a:r>
            <a:endParaRPr/>
          </a:p>
          <a:p>
            <a:pPr indent="0" lvl="0" marL="0" rtl="0" algn="l">
              <a:spcBef>
                <a:spcPts val="1600"/>
              </a:spcBef>
              <a:spcAft>
                <a:spcPts val="1600"/>
              </a:spcAft>
              <a:buNone/>
            </a:pPr>
            <a:r>
              <a:rPr lang="en"/>
              <a:t>The Health Insurance Portability and Accountability Act (HIPAA) includes 18 types of protected health information (PHI). They include: names, locations, phone numbers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211" name="Google Shape;211;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De-identification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Clinical notes contain explicit personal health information which might cause privacy issue when trying to release public datasets for machine learning purposes. This contradicts the guidelines HIPPA. Deidentification becomes necessary.</a:t>
            </a:r>
            <a:endParaRPr/>
          </a:p>
          <a:p>
            <a:pPr indent="0" lvl="0" marL="0" rtl="0" algn="l">
              <a:spcBef>
                <a:spcPts val="0"/>
              </a:spcBef>
              <a:spcAft>
                <a:spcPts val="0"/>
              </a:spcAft>
              <a:buNone/>
            </a:pPr>
            <a:r>
              <a:rPr lang="en"/>
              <a:t>More specifically, need to get rid of names of patients, proxies, identification numbers, hospital names and locations, geographic locations and dates. It is a huge burden to manually de-identify using some manuals.</a:t>
            </a:r>
            <a:endParaRPr/>
          </a:p>
          <a:p>
            <a:pPr indent="0" lvl="0" marL="0" rtl="0" algn="l">
              <a:spcBef>
                <a:spcPts val="0"/>
              </a:spcBef>
              <a:spcAft>
                <a:spcPts val="0"/>
              </a:spcAft>
              <a:buNone/>
            </a:pPr>
            <a:r>
              <a:t/>
            </a:r>
            <a:endParaRPr/>
          </a:p>
          <a:p>
            <a:pPr indent="0" lvl="0" marL="0" rtl="0" algn="l">
              <a:spcBef>
                <a:spcPts val="1600"/>
              </a:spcBef>
              <a:spcAft>
                <a:spcPts val="1600"/>
              </a:spcAft>
              <a:buNone/>
            </a:pPr>
            <a:r>
              <a:rPr lang="en"/>
              <a:t>Techniques: NER, CRC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217" name="Google Shape;217;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 </a:t>
            </a:r>
            <a:r>
              <a:rPr lang="en"/>
              <a:t>De-identification can be interpreted as a traditional named-entity recognition (NER) </a:t>
            </a:r>
            <a:endParaRPr/>
          </a:p>
          <a:p>
            <a:pPr indent="0" lvl="0" marL="0" rtl="0" algn="l">
              <a:spcBef>
                <a:spcPts val="1600"/>
              </a:spcBef>
              <a:spcAft>
                <a:spcPts val="0"/>
              </a:spcAft>
              <a:buNone/>
            </a:pPr>
            <a:r>
              <a:rPr lang="en"/>
              <a:t>Goal to identify proper output sequence of entities</a:t>
            </a:r>
            <a:endParaRPr/>
          </a:p>
          <a:p>
            <a:pPr indent="0" lvl="0" marL="0" rtl="0" algn="l">
              <a:spcBef>
                <a:spcPts val="1600"/>
              </a:spcBef>
              <a:spcAft>
                <a:spcPts val="0"/>
              </a:spcAft>
              <a:buNone/>
            </a:pPr>
            <a:r>
              <a:rPr lang="en"/>
              <a:t>Rule-based</a:t>
            </a:r>
            <a:endParaRPr/>
          </a:p>
          <a:p>
            <a:pPr indent="0" lvl="0" marL="0" rtl="0" algn="l">
              <a:spcBef>
                <a:spcPts val="1600"/>
              </a:spcBef>
              <a:spcAft>
                <a:spcPts val="0"/>
              </a:spcAft>
              <a:buNone/>
            </a:pPr>
            <a:r>
              <a:rPr lang="en"/>
              <a:t>Feature-based </a:t>
            </a:r>
            <a:endParaRPr/>
          </a:p>
          <a:p>
            <a:pPr indent="0" lvl="0" marL="0" rtl="0" algn="l">
              <a:spcBef>
                <a:spcPts val="1600"/>
              </a:spcBef>
              <a:spcAft>
                <a:spcPts val="1600"/>
              </a:spcAft>
              <a:buNone/>
            </a:pPr>
            <a:r>
              <a:rPr lang="en"/>
              <a:t>Neural method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De-identification</a:t>
            </a:r>
            <a:endParaRPr/>
          </a:p>
        </p:txBody>
      </p:sp>
      <p:sp>
        <p:nvSpPr>
          <p:cNvPr id="223" name="Google Shape;223;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De-identifier built with CRF (Conditional Random Fields) model</a:t>
            </a:r>
            <a:endParaRPr/>
          </a:p>
          <a:p>
            <a:pPr indent="0" lvl="0" marL="0" rtl="0" algn="l">
              <a:spcBef>
                <a:spcPts val="1600"/>
              </a:spcBef>
              <a:spcAft>
                <a:spcPts val="0"/>
              </a:spcAft>
              <a:buNone/>
            </a:pPr>
            <a:r>
              <a:rPr lang="en"/>
              <a:t>Each clinical record tokenized using tokenizer, and features are extracted for each token</a:t>
            </a:r>
            <a:endParaRPr/>
          </a:p>
          <a:p>
            <a:pPr indent="0" lvl="0" marL="0" rtl="0" algn="l">
              <a:spcBef>
                <a:spcPts val="1600"/>
              </a:spcBef>
              <a:spcAft>
                <a:spcPts val="0"/>
              </a:spcAft>
              <a:buNone/>
            </a:pPr>
            <a:r>
              <a:rPr lang="en"/>
              <a:t>Character-enhanced token embedding layer maps each token to a ve</a:t>
            </a:r>
            <a:r>
              <a:rPr lang="en"/>
              <a:t>c</a:t>
            </a:r>
            <a:r>
              <a:rPr lang="en"/>
              <a:t>tor representation, then each sequence of vector representations corresponding to sequence tokens inputted into label-prediction layer</a:t>
            </a:r>
            <a:endParaRPr/>
          </a:p>
          <a:p>
            <a:pPr indent="0" lvl="0" marL="0" rtl="0" algn="l">
              <a:spcBef>
                <a:spcPts val="1600"/>
              </a:spcBef>
              <a:spcAft>
                <a:spcPts val="0"/>
              </a:spcAft>
              <a:buNone/>
            </a:pPr>
            <a:r>
              <a:rPr lang="en"/>
              <a:t>Lastly, sequence-optimization layer outputs the most likely sequence of predicted labels based on sequence of probability vectors from previous layer</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159300" y="-111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De-identification</a:t>
            </a:r>
            <a:endParaRPr/>
          </a:p>
        </p:txBody>
      </p:sp>
      <p:pic>
        <p:nvPicPr>
          <p:cNvPr id="229" name="Google Shape;229;p39"/>
          <p:cNvPicPr preferRelativeResize="0"/>
          <p:nvPr/>
        </p:nvPicPr>
        <p:blipFill>
          <a:blip r:embed="rId3">
            <a:alphaModFix/>
          </a:blip>
          <a:stretch>
            <a:fillRect/>
          </a:stretch>
        </p:blipFill>
        <p:spPr>
          <a:xfrm>
            <a:off x="900525" y="771424"/>
            <a:ext cx="6361376" cy="3836250"/>
          </a:xfrm>
          <a:prstGeom prst="rect">
            <a:avLst/>
          </a:prstGeom>
          <a:noFill/>
          <a:ln>
            <a:noFill/>
          </a:ln>
        </p:spPr>
      </p:pic>
      <p:sp>
        <p:nvSpPr>
          <p:cNvPr id="230" name="Google Shape;230;p39"/>
          <p:cNvSpPr txBox="1"/>
          <p:nvPr/>
        </p:nvSpPr>
        <p:spPr>
          <a:xfrm>
            <a:off x="3309025" y="4682800"/>
            <a:ext cx="4561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Take from: </a:t>
            </a:r>
            <a:r>
              <a:rPr lang="en" u="sng">
                <a:solidFill>
                  <a:schemeClr val="hlink"/>
                </a:solidFill>
                <a:latin typeface="Open Sans"/>
                <a:ea typeface="Open Sans"/>
                <a:cs typeface="Open Sans"/>
                <a:sym typeface="Open Sans"/>
                <a:hlinkClick r:id="rId4"/>
              </a:rPr>
              <a:t>here</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Outcome Prediction</a:t>
            </a:r>
            <a:endParaRPr/>
          </a:p>
        </p:txBody>
      </p:sp>
      <p:sp>
        <p:nvSpPr>
          <p:cNvPr id="236" name="Google Shape;236;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prediction based on time series data, for example predicting mortality rate and trajectory of diseases</a:t>
            </a:r>
            <a:endParaRPr/>
          </a:p>
          <a:p>
            <a:pPr indent="0" lvl="0" marL="0" rtl="0" algn="l">
              <a:spcBef>
                <a:spcPts val="1600"/>
              </a:spcBef>
              <a:spcAft>
                <a:spcPts val="0"/>
              </a:spcAft>
              <a:buNone/>
            </a:pPr>
            <a:r>
              <a:rPr lang="en"/>
              <a:t>E.g. Predicting mortality rate, patient’s future condition</a:t>
            </a:r>
            <a:endParaRPr/>
          </a:p>
          <a:p>
            <a:pPr indent="0" lvl="0" marL="0" rtl="0" algn="l">
              <a:spcBef>
                <a:spcPts val="1600"/>
              </a:spcBef>
              <a:spcAft>
                <a:spcPts val="0"/>
              </a:spcAft>
              <a:buNone/>
            </a:pPr>
            <a:r>
              <a:rPr lang="en"/>
              <a:t>Difficulties: </a:t>
            </a:r>
            <a:endParaRPr/>
          </a:p>
          <a:p>
            <a:pPr indent="-342900" lvl="0" marL="457200" rtl="0" algn="l">
              <a:spcBef>
                <a:spcPts val="1600"/>
              </a:spcBef>
              <a:spcAft>
                <a:spcPts val="0"/>
              </a:spcAft>
              <a:buSzPts val="1800"/>
              <a:buChar char="-"/>
            </a:pPr>
            <a:r>
              <a:rPr lang="en"/>
              <a:t>Unstructured data</a:t>
            </a:r>
            <a:endParaRPr/>
          </a:p>
          <a:p>
            <a:pPr indent="-342900" lvl="0" marL="457200" rtl="0" algn="l">
              <a:spcBef>
                <a:spcPts val="0"/>
              </a:spcBef>
              <a:spcAft>
                <a:spcPts val="0"/>
              </a:spcAft>
              <a:buSzPts val="1800"/>
              <a:buChar char="-"/>
            </a:pPr>
            <a:r>
              <a:rPr lang="en"/>
              <a:t>Lack of labeled data</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Summarization</a:t>
            </a:r>
            <a:endParaRPr/>
          </a:p>
        </p:txBody>
      </p:sp>
      <p:sp>
        <p:nvSpPr>
          <p:cNvPr id="242" name="Google Shape;242;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Extractive Summarization</a:t>
            </a:r>
            <a:endParaRPr/>
          </a:p>
          <a:p>
            <a:pPr indent="0" lvl="0" marL="0" rtl="0" algn="l">
              <a:spcBef>
                <a:spcPts val="1600"/>
              </a:spcBef>
              <a:spcAft>
                <a:spcPts val="0"/>
              </a:spcAft>
              <a:buNone/>
            </a:pPr>
            <a:r>
              <a:rPr lang="en"/>
              <a:t>Difficult to deal with diverse types of data (both free text and discrete info) =&gt; only train on textual data</a:t>
            </a:r>
            <a:endParaRPr/>
          </a:p>
          <a:p>
            <a:pPr indent="0" lvl="0" marL="0" rtl="0" algn="l">
              <a:spcBef>
                <a:spcPts val="1600"/>
              </a:spcBef>
              <a:spcAft>
                <a:spcPts val="0"/>
              </a:spcAft>
              <a:buNone/>
            </a:pPr>
            <a:r>
              <a:rPr lang="en"/>
              <a:t>Query-based extractive summarization: </a:t>
            </a:r>
            <a:endParaRPr/>
          </a:p>
          <a:p>
            <a:pPr indent="0" lvl="0" marL="0" rtl="0" algn="l">
              <a:spcBef>
                <a:spcPts val="1600"/>
              </a:spcBef>
              <a:spcAft>
                <a:spcPts val="0"/>
              </a:spcAft>
              <a:buNone/>
            </a:pPr>
            <a:r>
              <a:rPr lang="en"/>
              <a:t>summary of sentences relevant to input query. Transformer trained to select the summary sentences </a:t>
            </a:r>
            <a:endParaRPr/>
          </a:p>
          <a:p>
            <a:pPr indent="0" lvl="0" marL="0" rtl="0" algn="l">
              <a:spcBef>
                <a:spcPts val="1600"/>
              </a:spcBef>
              <a:spcAft>
                <a:spcPts val="1600"/>
              </a:spcAft>
              <a:buNone/>
            </a:pPr>
            <a:r>
              <a:rPr lang="en"/>
              <a:t>Directly compares query with each candidate. Also use BERT to embed these sentences. Capable to do multi-document summarization as well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in EHR </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MIMIC-III</a:t>
            </a:r>
            <a:r>
              <a:rPr lang="en"/>
              <a:t>: free, publicly accessible database of de-identified medical information for patients who stayed at Beth Israel Deaconess Medical Center between 2001 and 2012</a:t>
            </a:r>
            <a:endParaRPr/>
          </a:p>
          <a:p>
            <a:pPr indent="0" lvl="0" marL="0" rtl="0" algn="l">
              <a:spcBef>
                <a:spcPts val="1600"/>
              </a:spcBef>
              <a:spcAft>
                <a:spcPts val="0"/>
              </a:spcAft>
              <a:buNone/>
            </a:pPr>
            <a:r>
              <a:rPr lang="en"/>
              <a:t>MIMC-CXR: de-identified 377,000 radiology images of chest X-rays. Classified into 14 different labels</a:t>
            </a:r>
            <a:endParaRPr/>
          </a:p>
          <a:p>
            <a:pPr indent="0" lvl="0" marL="0" rtl="0" algn="l">
              <a:spcBef>
                <a:spcPts val="1600"/>
              </a:spcBef>
              <a:spcAft>
                <a:spcPts val="0"/>
              </a:spcAft>
              <a:buNone/>
            </a:pPr>
            <a:r>
              <a:rPr lang="en" u="sng">
                <a:solidFill>
                  <a:schemeClr val="hlink"/>
                </a:solidFill>
                <a:hlinkClick r:id="rId4"/>
              </a:rPr>
              <a:t>PubMed</a:t>
            </a:r>
            <a:r>
              <a:rPr lang="en"/>
              <a:t>: Corpus with more than 30 million citations for biomedical and scientific literature. Includes books, papers and biomedical articles: </a:t>
            </a:r>
            <a:endParaRPr/>
          </a:p>
          <a:p>
            <a:pPr indent="0" lvl="0" marL="0" rtl="0" algn="l">
              <a:spcBef>
                <a:spcPts val="1600"/>
              </a:spcBef>
              <a:spcAft>
                <a:spcPts val="1600"/>
              </a:spcAft>
              <a:buNone/>
            </a:pPr>
            <a:r>
              <a:rPr lang="en"/>
              <a:t>WikiMed and PubMedDS: entity linking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Summarization</a:t>
            </a:r>
            <a:endParaRPr/>
          </a:p>
        </p:txBody>
      </p:sp>
      <p:sp>
        <p:nvSpPr>
          <p:cNvPr id="248" name="Google Shape;248;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Abstractive Summarization</a:t>
            </a:r>
            <a:endParaRPr/>
          </a:p>
          <a:p>
            <a:pPr indent="0" lvl="0" marL="0" rtl="0" algn="l">
              <a:spcBef>
                <a:spcPts val="1600"/>
              </a:spcBef>
              <a:spcAft>
                <a:spcPts val="0"/>
              </a:spcAft>
              <a:buNone/>
            </a:pPr>
            <a:r>
              <a:rPr lang="en"/>
              <a:t>More training data is available</a:t>
            </a:r>
            <a:endParaRPr/>
          </a:p>
          <a:p>
            <a:pPr indent="0" lvl="0" marL="0" rtl="0" algn="l">
              <a:spcBef>
                <a:spcPts val="1600"/>
              </a:spcBef>
              <a:spcAft>
                <a:spcPts val="0"/>
              </a:spcAft>
              <a:buNone/>
            </a:pPr>
            <a:r>
              <a:rPr lang="en"/>
              <a:t>Clinical notes:</a:t>
            </a:r>
            <a:endParaRPr/>
          </a:p>
          <a:p>
            <a:pPr indent="0" lvl="0" marL="0" rtl="0" algn="l">
              <a:spcBef>
                <a:spcPts val="1600"/>
              </a:spcBef>
              <a:spcAft>
                <a:spcPts val="0"/>
              </a:spcAft>
              <a:buNone/>
            </a:pPr>
            <a:r>
              <a:rPr lang="en"/>
              <a:t>“Impressions”: labeled abstractive summary</a:t>
            </a:r>
            <a:endParaRPr/>
          </a:p>
          <a:p>
            <a:pPr indent="0" lvl="0" marL="0" rtl="0" algn="l">
              <a:spcBef>
                <a:spcPts val="1600"/>
              </a:spcBef>
              <a:spcAft>
                <a:spcPts val="0"/>
              </a:spcAft>
              <a:buNone/>
            </a:pPr>
            <a:r>
              <a:rPr lang="en"/>
              <a:t>“Findings”: main text</a:t>
            </a:r>
            <a:endParaRPr/>
          </a:p>
          <a:p>
            <a:pPr indent="0" lvl="0" marL="0" rtl="0" algn="l">
              <a:spcBef>
                <a:spcPts val="1600"/>
              </a:spcBef>
              <a:spcAft>
                <a:spcPts val="1600"/>
              </a:spcAft>
              <a:buNone/>
            </a:pPr>
            <a:r>
              <a:rPr lang="en"/>
              <a:t>Pointer-generator network architecture mainly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a:t>
            </a:r>
            <a:endParaRPr/>
          </a:p>
        </p:txBody>
      </p:sp>
      <p:sp>
        <p:nvSpPr>
          <p:cNvPr id="254" name="Google Shape;254;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EHRs are inaccessible to layperson</a:t>
            </a:r>
            <a:endParaRPr/>
          </a:p>
          <a:p>
            <a:pPr indent="0" lvl="0" marL="0" rtl="0" algn="l">
              <a:spcBef>
                <a:spcPts val="1600"/>
              </a:spcBef>
              <a:spcAft>
                <a:spcPts val="0"/>
              </a:spcAft>
              <a:buNone/>
            </a:pPr>
            <a:r>
              <a:rPr lang="en"/>
              <a:t>E.g. converting “peripheral oedema” =&gt; “ankle swelling”</a:t>
            </a:r>
            <a:endParaRPr/>
          </a:p>
          <a:p>
            <a:pPr indent="-342900" lvl="0" marL="457200" rtl="0" algn="l">
              <a:spcBef>
                <a:spcPts val="1600"/>
              </a:spcBef>
              <a:spcAft>
                <a:spcPts val="0"/>
              </a:spcAft>
              <a:buSzPts val="1800"/>
              <a:buAutoNum type="arabicParenBoth"/>
            </a:pPr>
            <a:r>
              <a:rPr lang="en"/>
              <a:t>Lexical Substitution</a:t>
            </a:r>
            <a:endParaRPr/>
          </a:p>
          <a:p>
            <a:pPr indent="0" lvl="0" marL="457200" rtl="0" algn="l">
              <a:spcBef>
                <a:spcPts val="1600"/>
              </a:spcBef>
              <a:spcAft>
                <a:spcPts val="0"/>
              </a:spcAft>
              <a:buNone/>
            </a:pPr>
            <a:r>
              <a:rPr lang="en"/>
              <a:t>Replace medical jarons with simple phrasings</a:t>
            </a:r>
            <a:endParaRPr/>
          </a:p>
          <a:p>
            <a:pPr indent="-342900" lvl="0" marL="457200" rtl="0" algn="l">
              <a:spcBef>
                <a:spcPts val="1600"/>
              </a:spcBef>
              <a:spcAft>
                <a:spcPts val="0"/>
              </a:spcAft>
              <a:buSzPts val="1800"/>
              <a:buChar char="-"/>
            </a:pPr>
            <a:r>
              <a:rPr lang="en"/>
              <a:t>Identify Complex Words</a:t>
            </a:r>
            <a:endParaRPr/>
          </a:p>
          <a:p>
            <a:pPr indent="-342900" lvl="0" marL="457200" rtl="0" algn="l">
              <a:spcBef>
                <a:spcPts val="0"/>
              </a:spcBef>
              <a:spcAft>
                <a:spcPts val="0"/>
              </a:spcAft>
              <a:buSzPts val="1800"/>
              <a:buChar char="-"/>
            </a:pPr>
            <a:r>
              <a:rPr lang="en"/>
              <a:t>Select Best Paraphrase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a:t>
            </a:r>
            <a:endParaRPr/>
          </a:p>
        </p:txBody>
      </p:sp>
      <p:sp>
        <p:nvSpPr>
          <p:cNvPr id="260" name="Google Shape;260;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Neural Text Simplification</a:t>
            </a:r>
            <a:endParaRPr/>
          </a:p>
          <a:p>
            <a:pPr indent="0" lvl="0" marL="0" rtl="0" algn="l">
              <a:spcBef>
                <a:spcPts val="1600"/>
              </a:spcBef>
              <a:spcAft>
                <a:spcPts val="0"/>
              </a:spcAft>
              <a:buNone/>
            </a:pPr>
            <a:r>
              <a:rPr lang="en"/>
              <a:t>Rewrite entire passage instead of just replacing words</a:t>
            </a:r>
            <a:endParaRPr/>
          </a:p>
          <a:p>
            <a:pPr indent="0" lvl="0" marL="0" rtl="0" algn="l">
              <a:spcBef>
                <a:spcPts val="1600"/>
              </a:spcBef>
              <a:spcAft>
                <a:spcPts val="0"/>
              </a:spcAft>
              <a:buNone/>
            </a:pPr>
            <a:r>
              <a:rPr lang="en"/>
              <a:t>Training corpus: Newsela: (5 level of complexities for paraphrasing the same content)</a:t>
            </a:r>
            <a:endParaRPr/>
          </a:p>
          <a:p>
            <a:pPr indent="0" lvl="0" marL="0" rtl="0" algn="l">
              <a:spcBef>
                <a:spcPts val="1600"/>
              </a:spcBef>
              <a:spcAft>
                <a:spcPts val="0"/>
              </a:spcAft>
              <a:buNone/>
            </a:pPr>
            <a:r>
              <a:rPr lang="en"/>
              <a:t>		Wikipedia English and Wikipedia Simple English Articles</a:t>
            </a:r>
            <a:endParaRPr/>
          </a:p>
          <a:p>
            <a:pPr indent="0" lvl="0" marL="0" rtl="0" algn="l">
              <a:spcBef>
                <a:spcPts val="1600"/>
              </a:spcBef>
              <a:spcAft>
                <a:spcPts val="1600"/>
              </a:spcAft>
              <a:buNone/>
            </a:pPr>
            <a:r>
              <a:rPr lang="en"/>
              <a:t>Benchmark: System Output Against References and against the Input sentence (SARI). Measuring n-grams against reference simplifications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a:t>
            </a:r>
            <a:endParaRPr/>
          </a:p>
        </p:txBody>
      </p:sp>
      <p:sp>
        <p:nvSpPr>
          <p:cNvPr id="266" name="Google Shape;266;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Adjusting the levels of simplification (physician in a different speciality vs layperson)</a:t>
            </a:r>
            <a:endParaRPr/>
          </a:p>
          <a:p>
            <a:pPr indent="0" lvl="0" marL="0" rtl="0" algn="l">
              <a:spcBef>
                <a:spcPts val="1600"/>
              </a:spcBef>
              <a:spcAft>
                <a:spcPts val="0"/>
              </a:spcAft>
              <a:buNone/>
            </a:pPr>
            <a:r>
              <a:rPr lang="en"/>
              <a:t>ACCESS: More fine-grained control such as lexical complexity, length, amount of paraphrasing, syntactic complexities</a:t>
            </a:r>
            <a:endParaRPr/>
          </a:p>
          <a:p>
            <a:pPr indent="0" lvl="0" marL="0" rtl="0" algn="l">
              <a:spcBef>
                <a:spcPts val="1600"/>
              </a:spcBef>
              <a:spcAft>
                <a:spcPts val="1600"/>
              </a:spcAft>
              <a:buNone/>
            </a:pPr>
            <a:r>
              <a:rPr lang="en"/>
              <a:t>Unsupervised simplification has been explored as well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 Text Generation</a:t>
            </a:r>
            <a:endParaRPr/>
          </a:p>
        </p:txBody>
      </p:sp>
      <p:sp>
        <p:nvSpPr>
          <p:cNvPr id="272" name="Google Shape;272;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new clinical text from preexisting data</a:t>
            </a:r>
            <a:endParaRPr/>
          </a:p>
          <a:p>
            <a:pPr indent="0" lvl="0" marL="0" rtl="0" algn="l">
              <a:spcBef>
                <a:spcPts val="1600"/>
              </a:spcBef>
              <a:spcAft>
                <a:spcPts val="0"/>
              </a:spcAft>
              <a:buNone/>
            </a:pPr>
            <a:r>
              <a:rPr lang="en"/>
              <a:t>2 purposes:</a:t>
            </a:r>
            <a:endParaRPr/>
          </a:p>
          <a:p>
            <a:pPr indent="-342900" lvl="0" marL="457200" rtl="0" algn="l">
              <a:spcBef>
                <a:spcPts val="1600"/>
              </a:spcBef>
              <a:spcAft>
                <a:spcPts val="0"/>
              </a:spcAft>
              <a:buSzPts val="1800"/>
              <a:buAutoNum type="arabicPeriod"/>
            </a:pPr>
            <a:r>
              <a:rPr lang="en"/>
              <a:t>Reducing clinicians’ burden of writing reports</a:t>
            </a:r>
            <a:endParaRPr/>
          </a:p>
          <a:p>
            <a:pPr indent="-342900" lvl="0" marL="457200" rtl="0" algn="l">
              <a:spcBef>
                <a:spcPts val="0"/>
              </a:spcBef>
              <a:spcAft>
                <a:spcPts val="0"/>
              </a:spcAft>
              <a:buSzPts val="1800"/>
              <a:buAutoNum type="arabicPeriod"/>
            </a:pPr>
            <a:r>
              <a:rPr lang="en"/>
              <a:t>Useful in generating data for testing models in EHR-NLP: lack of data due to accessibility and confidentiality issues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 Text Generation</a:t>
            </a:r>
            <a:endParaRPr/>
          </a:p>
        </p:txBody>
      </p:sp>
      <p:sp>
        <p:nvSpPr>
          <p:cNvPr id="278" name="Google Shape;278;p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Captioning medical images</a:t>
            </a:r>
            <a:endParaRPr/>
          </a:p>
          <a:p>
            <a:pPr indent="0" lvl="0" marL="0" rtl="0" algn="l">
              <a:spcBef>
                <a:spcPts val="1600"/>
              </a:spcBef>
              <a:spcAft>
                <a:spcPts val="0"/>
              </a:spcAft>
              <a:buNone/>
            </a:pPr>
            <a:r>
              <a:rPr lang="en"/>
              <a:t>Synthetic EHR generation through a medical GAN (Choi et al.)</a:t>
            </a:r>
            <a:endParaRPr/>
          </a:p>
          <a:p>
            <a:pPr indent="0" lvl="0" marL="0" rtl="0" algn="l">
              <a:spcBef>
                <a:spcPts val="1600"/>
              </a:spcBef>
              <a:spcAft>
                <a:spcPts val="1600"/>
              </a:spcAft>
              <a:buNone/>
            </a:pPr>
            <a:r>
              <a:rPr lang="en"/>
              <a:t>medWGAN and medBGAN as improvements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Phenotyping</a:t>
            </a:r>
            <a:endParaRPr/>
          </a:p>
        </p:txBody>
      </p:sp>
      <p:sp>
        <p:nvSpPr>
          <p:cNvPr id="284" name="Google Shape;284;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generally, phenotyping refers to the set of characteristics of an organism resulting from its genes and environment. It is a very general concept and refers to any measurable biological markers such as physical appearances, behavior etc.</a:t>
            </a:r>
            <a:endParaRPr/>
          </a:p>
          <a:p>
            <a:pPr indent="0" lvl="0" marL="0" rtl="0" algn="l">
              <a:spcBef>
                <a:spcPts val="1600"/>
              </a:spcBef>
              <a:spcAft>
                <a:spcPts val="0"/>
              </a:spcAft>
              <a:buNone/>
            </a:pPr>
            <a:r>
              <a:rPr lang="en"/>
              <a:t>In EHR, computable phenotype refers to a clinical condition, characteristic that can be determined directly from EHR data and does not involve clinician interpretation</a:t>
            </a:r>
            <a:endParaRPr/>
          </a:p>
          <a:p>
            <a:pPr indent="0" lvl="0" marL="0" rtl="0" algn="l">
              <a:spcBef>
                <a:spcPts val="1600"/>
              </a:spcBef>
              <a:spcAft>
                <a:spcPts val="1600"/>
              </a:spcAft>
              <a:buNone/>
            </a:pPr>
            <a:r>
              <a:rPr lang="en"/>
              <a:t>Used to identify patients with a particular condition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type="title"/>
          </p:nvPr>
        </p:nvSpPr>
        <p:spPr>
          <a:xfrm>
            <a:off x="311700" y="1316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Phenotyping Procedure</a:t>
            </a:r>
            <a:endParaRPr/>
          </a:p>
        </p:txBody>
      </p:sp>
      <p:pic>
        <p:nvPicPr>
          <p:cNvPr id="290" name="Google Shape;290;p49"/>
          <p:cNvPicPr preferRelativeResize="0"/>
          <p:nvPr/>
        </p:nvPicPr>
        <p:blipFill>
          <a:blip r:embed="rId3">
            <a:alphaModFix/>
          </a:blip>
          <a:stretch>
            <a:fillRect/>
          </a:stretch>
        </p:blipFill>
        <p:spPr>
          <a:xfrm>
            <a:off x="213925" y="886300"/>
            <a:ext cx="3635650" cy="4188275"/>
          </a:xfrm>
          <a:prstGeom prst="rect">
            <a:avLst/>
          </a:prstGeom>
          <a:noFill/>
          <a:ln>
            <a:noFill/>
          </a:ln>
        </p:spPr>
      </p:pic>
      <p:sp>
        <p:nvSpPr>
          <p:cNvPr id="291" name="Google Shape;291;p49"/>
          <p:cNvSpPr txBox="1"/>
          <p:nvPr/>
        </p:nvSpPr>
        <p:spPr>
          <a:xfrm>
            <a:off x="3795600" y="4101825"/>
            <a:ext cx="5036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Reference: https://rethinkingclinicaltrials.org/chapters/conduct/electronic-health-records-based-phenotyping/definitions/#references</a:t>
            </a:r>
            <a:endParaRPr>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Phenotyping</a:t>
            </a:r>
            <a:endParaRPr/>
          </a:p>
        </p:txBody>
      </p:sp>
      <p:sp>
        <p:nvSpPr>
          <p:cNvPr id="297" name="Google Shape;297;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to obtain more accurate descriptions of illness</a:t>
            </a:r>
            <a:endParaRPr/>
          </a:p>
          <a:p>
            <a:pPr indent="0" lvl="0" marL="0" rtl="0" algn="l">
              <a:spcBef>
                <a:spcPts val="1600"/>
              </a:spcBef>
              <a:spcAft>
                <a:spcPts val="1600"/>
              </a:spcAft>
              <a:buNone/>
            </a:pPr>
            <a:r>
              <a:rPr lang="en"/>
              <a:t>Natural clusters of clinical descriptors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Phenotyping</a:t>
            </a:r>
            <a:endParaRPr/>
          </a:p>
        </p:txBody>
      </p:sp>
      <p:sp>
        <p:nvSpPr>
          <p:cNvPr id="303" name="Google Shape;303;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New phenotype discovery</a:t>
            </a:r>
            <a:endParaRPr/>
          </a:p>
          <a:p>
            <a:pPr indent="-342900" lvl="0" marL="457200" rtl="0" algn="l">
              <a:spcBef>
                <a:spcPts val="0"/>
              </a:spcBef>
              <a:spcAft>
                <a:spcPts val="0"/>
              </a:spcAft>
              <a:buSzPts val="1800"/>
              <a:buAutoNum type="arabicParenBoth"/>
            </a:pPr>
            <a:r>
              <a:rPr lang="en"/>
              <a:t>Definition Improvement</a:t>
            </a:r>
            <a:endParaRPr/>
          </a:p>
          <a:p>
            <a:pPr indent="0" lvl="0" marL="0" rtl="0" algn="l">
              <a:spcBef>
                <a:spcPts val="1600"/>
              </a:spcBef>
              <a:spcAft>
                <a:spcPts val="0"/>
              </a:spcAft>
              <a:buNone/>
            </a:pPr>
            <a:r>
              <a:rPr lang="en"/>
              <a:t>Recent trends: unsupervised learning, difficult due to limited amount of data</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1380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MIMIC dataset: example</a:t>
            </a:r>
            <a:endParaRPr/>
          </a:p>
        </p:txBody>
      </p:sp>
      <p:pic>
        <p:nvPicPr>
          <p:cNvPr id="85" name="Google Shape;85;p16"/>
          <p:cNvPicPr preferRelativeResize="0"/>
          <p:nvPr/>
        </p:nvPicPr>
        <p:blipFill>
          <a:blip r:embed="rId3">
            <a:alphaModFix/>
          </a:blip>
          <a:stretch>
            <a:fillRect/>
          </a:stretch>
        </p:blipFill>
        <p:spPr>
          <a:xfrm>
            <a:off x="739550" y="886888"/>
            <a:ext cx="6852299" cy="3369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PAPERS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1 - </a:t>
            </a:r>
            <a:r>
              <a:rPr lang="en"/>
              <a:t>Prediction: ClinicalBERT</a:t>
            </a:r>
            <a:endParaRPr/>
          </a:p>
        </p:txBody>
      </p:sp>
      <p:sp>
        <p:nvSpPr>
          <p:cNvPr id="314" name="Google Shape;314;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Name: ClinicalBERT: Modeling Clinical Notes and Predicting Hospital Readmission</a:t>
            </a:r>
            <a:endParaRPr/>
          </a:p>
          <a:p>
            <a:pPr indent="0" lvl="0" marL="0" rtl="0" algn="l">
              <a:spcBef>
                <a:spcPts val="1600"/>
              </a:spcBef>
              <a:spcAft>
                <a:spcPts val="0"/>
              </a:spcAft>
              <a:buNone/>
            </a:pPr>
            <a:r>
              <a:rPr lang="en"/>
              <a:t>Author Names: Kexin Huang, Jaan Altosaar, Rajesh Ranganath</a:t>
            </a:r>
            <a:endParaRPr/>
          </a:p>
          <a:p>
            <a:pPr indent="0" lvl="0" marL="0" rtl="0" algn="l">
              <a:spcBef>
                <a:spcPts val="1600"/>
              </a:spcBef>
              <a:spcAft>
                <a:spcPts val="0"/>
              </a:spcAft>
              <a:buNone/>
            </a:pPr>
            <a:r>
              <a:rPr lang="en"/>
              <a:t>Year: 2019</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320" name="Google Shape;320;p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EHR data is unstructured, high-dimensional and sparse, and therefore difficult to apply machine learning models</a:t>
            </a:r>
            <a:endParaRPr/>
          </a:p>
          <a:p>
            <a:pPr indent="0" lvl="0" marL="0" rtl="0" algn="l">
              <a:spcBef>
                <a:spcPts val="1600"/>
              </a:spcBef>
              <a:spcAft>
                <a:spcPts val="1600"/>
              </a:spcAft>
              <a:buNone/>
            </a:pPr>
            <a:r>
              <a:rPr lang="en"/>
              <a:t>A lot of clinical notes is needed to make accurate clinical prediction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ClinicalBERT</a:t>
            </a:r>
            <a:endParaRPr/>
          </a:p>
        </p:txBody>
      </p:sp>
      <p:sp>
        <p:nvSpPr>
          <p:cNvPr id="326" name="Google Shape;326;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 develops a discharge support model, clinical BERT to predict patients’ risk of hospital readmission in 30 days</a:t>
            </a:r>
            <a:endParaRPr/>
          </a:p>
          <a:p>
            <a:pPr indent="0" lvl="0" marL="0" rtl="0" algn="l">
              <a:spcBef>
                <a:spcPts val="1600"/>
              </a:spcBef>
              <a:spcAft>
                <a:spcPts val="0"/>
              </a:spcAft>
              <a:buNone/>
            </a:pPr>
            <a:r>
              <a:rPr lang="en"/>
              <a:t>Allows early intervention by physicians</a:t>
            </a:r>
            <a:endParaRPr/>
          </a:p>
          <a:p>
            <a:pPr indent="0" lvl="0" marL="0" rtl="0" algn="l">
              <a:spcBef>
                <a:spcPts val="1600"/>
              </a:spcBef>
              <a:spcAft>
                <a:spcPts val="1600"/>
              </a:spcAft>
              <a:buNone/>
            </a:pPr>
            <a:r>
              <a:rPr lang="en"/>
              <a:t>More generally, ClinicalBERT is generalizable to other tasks as well, such as mortality risk estimation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ClinicalBERT</a:t>
            </a:r>
            <a:endParaRPr/>
          </a:p>
        </p:txBody>
      </p:sp>
      <p:sp>
        <p:nvSpPr>
          <p:cNvPr id="332" name="Google Shape;332;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ClinicalBERT learns clinical text deep representation</a:t>
            </a:r>
            <a:endParaRPr/>
          </a:p>
          <a:p>
            <a:pPr indent="0" lvl="0" marL="0" rtl="0" algn="l">
              <a:spcBef>
                <a:spcPts val="1600"/>
              </a:spcBef>
              <a:spcAft>
                <a:spcPts val="0"/>
              </a:spcAft>
              <a:buNone/>
            </a:pPr>
            <a:r>
              <a:rPr lang="en"/>
              <a:t>Deep representations have potentials to be used for clinical insights</a:t>
            </a:r>
            <a:endParaRPr/>
          </a:p>
          <a:p>
            <a:pPr indent="0" lvl="0" marL="0" rtl="0" algn="l">
              <a:spcBef>
                <a:spcPts val="1600"/>
              </a:spcBef>
              <a:spcAft>
                <a:spcPts val="0"/>
              </a:spcAft>
              <a:buNone/>
            </a:pPr>
            <a:r>
              <a:rPr lang="en"/>
              <a:t>ClinicalBERT is a modification of BERT based on the characteristics of BERT</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ClinicalBERT</a:t>
            </a:r>
            <a:endParaRPr/>
          </a:p>
        </p:txBody>
      </p:sp>
      <p:sp>
        <p:nvSpPr>
          <p:cNvPr id="338" name="Google Shape;338;p5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9" name="Google Shape;339;p57"/>
          <p:cNvPicPr preferRelativeResize="0"/>
          <p:nvPr/>
        </p:nvPicPr>
        <p:blipFill>
          <a:blip r:embed="rId3">
            <a:alphaModFix/>
          </a:blip>
          <a:stretch>
            <a:fillRect/>
          </a:stretch>
        </p:blipFill>
        <p:spPr>
          <a:xfrm>
            <a:off x="663400" y="1152424"/>
            <a:ext cx="7897266" cy="39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Fine-tuning</a:t>
            </a:r>
            <a:endParaRPr/>
          </a:p>
        </p:txBody>
      </p:sp>
      <p:sp>
        <p:nvSpPr>
          <p:cNvPr id="345" name="Google Shape;345;p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transformer encoder architecture, self-attention, masked language modeling and next sentence prediction, stochastic optimization</a:t>
            </a:r>
            <a:endParaRPr/>
          </a:p>
          <a:p>
            <a:pPr indent="0" lvl="0" marL="0" rtl="0" algn="l">
              <a:spcBef>
                <a:spcPts val="1600"/>
              </a:spcBef>
              <a:spcAft>
                <a:spcPts val="0"/>
              </a:spcAft>
              <a:buNone/>
            </a:pPr>
            <a:r>
              <a:rPr lang="en"/>
              <a:t>NOW: fine-tuning BERT on clinical text</a:t>
            </a:r>
            <a:endParaRPr/>
          </a:p>
          <a:p>
            <a:pPr indent="0" lvl="0" marL="0" rtl="0" algn="l">
              <a:spcBef>
                <a:spcPts val="1600"/>
              </a:spcBef>
              <a:spcAft>
                <a:spcPts val="0"/>
              </a:spcAft>
              <a:buNone/>
            </a:pPr>
            <a:r>
              <a:rPr lang="en"/>
              <a:t>Patient notes converted into tokens then fed to ClinicalBERT</a:t>
            </a:r>
            <a:endParaRPr/>
          </a:p>
          <a:p>
            <a:pPr indent="0" lvl="0" marL="0" rtl="0" algn="l">
              <a:spcBef>
                <a:spcPts val="1600"/>
              </a:spcBef>
              <a:spcAft>
                <a:spcPts val="1600"/>
              </a:spcAft>
              <a:buNone/>
            </a:pPr>
            <a:r>
              <a:rPr lang="en"/>
              <a:t>Each token is the</a:t>
            </a:r>
            <a:r>
              <a:rPr lang="en"/>
              <a:t> sum of (1) position embedding (2) token embedding (3) learned segment embedding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Fine-tuning </a:t>
            </a:r>
            <a:endParaRPr/>
          </a:p>
        </p:txBody>
      </p:sp>
      <p:sp>
        <p:nvSpPr>
          <p:cNvPr id="351" name="Google Shape;351;p5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 embedding identifies which sequence a token is associated with when multiple sequences of tokens are fed to ClinicalBERT</a:t>
            </a:r>
            <a:endParaRPr/>
          </a:p>
          <a:p>
            <a:pPr indent="0" lvl="0" marL="0" rtl="0" algn="l">
              <a:spcBef>
                <a:spcPts val="1600"/>
              </a:spcBef>
              <a:spcAft>
                <a:spcPts val="0"/>
              </a:spcAft>
              <a:buNone/>
            </a:pPr>
            <a:r>
              <a:rPr lang="en"/>
              <a:t>Position embedding is the learned parameters corresponding to the token’s position in the input sequence (and this embedding is shared across token)</a:t>
            </a:r>
            <a:endParaRPr/>
          </a:p>
          <a:p>
            <a:pPr indent="0" lvl="0" marL="0" rtl="0" algn="l">
              <a:spcBef>
                <a:spcPts val="1600"/>
              </a:spcBef>
              <a:spcAft>
                <a:spcPts val="1600"/>
              </a:spcAft>
              <a:buNone/>
            </a:pPr>
            <a:r>
              <a:rPr lang="en"/>
              <a:t>Classification token [CLS] is added in front of every sequence of input tokens and later applied in downstream classification tasks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Self-attention	</a:t>
            </a:r>
            <a:endParaRPr/>
          </a:p>
        </p:txBody>
      </p:sp>
      <p:sp>
        <p:nvSpPr>
          <p:cNvPr id="357" name="Google Shape;357;p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function is computed using embeddings of input tokens.</a:t>
            </a:r>
            <a:endParaRPr/>
          </a:p>
          <a:p>
            <a:pPr indent="0" lvl="0" marL="0" rtl="0" algn="l">
              <a:spcBef>
                <a:spcPts val="1600"/>
              </a:spcBef>
              <a:spcAft>
                <a:spcPts val="0"/>
              </a:spcAft>
              <a:buNone/>
            </a:pPr>
            <a:r>
              <a:rPr lang="en"/>
              <a:t>In the function, an input embedding by multiplied with learned weights is converted into (1) queries , (2) keys, (3) values, where d is the dimensionality of queries, keys and values</a:t>
            </a:r>
            <a:endParaRPr/>
          </a:p>
          <a:p>
            <a:pPr indent="0" lvl="0" marL="0" rtl="0" algn="l">
              <a:spcBef>
                <a:spcPts val="1600"/>
              </a:spcBef>
              <a:spcAft>
                <a:spcPts val="0"/>
              </a:spcAft>
              <a:buNone/>
            </a:pPr>
            <a:r>
              <a:rPr lang="en"/>
              <a:t>Good choice as clinical notes are long and complex, and self-attention can capture the long-range interactions</a:t>
            </a:r>
            <a:endParaRPr/>
          </a:p>
          <a:p>
            <a:pPr indent="0" lvl="0" marL="0" rtl="0" algn="l">
              <a:spcBef>
                <a:spcPts val="1600"/>
              </a:spcBef>
              <a:spcAft>
                <a:spcPts val="1600"/>
              </a:spcAft>
              <a:buNone/>
            </a:pPr>
            <a:r>
              <a:t/>
            </a:r>
            <a:endParaRPr/>
          </a:p>
        </p:txBody>
      </p:sp>
      <p:pic>
        <p:nvPicPr>
          <p:cNvPr id="358" name="Google Shape;358;p60"/>
          <p:cNvPicPr preferRelativeResize="0"/>
          <p:nvPr/>
        </p:nvPicPr>
        <p:blipFill>
          <a:blip r:embed="rId3">
            <a:alphaModFix/>
          </a:blip>
          <a:stretch>
            <a:fillRect/>
          </a:stretch>
        </p:blipFill>
        <p:spPr>
          <a:xfrm>
            <a:off x="968575" y="3711775"/>
            <a:ext cx="6362700" cy="1085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Pretraining ClinicalBERT</a:t>
            </a:r>
            <a:endParaRPr/>
          </a:p>
        </p:txBody>
      </p:sp>
      <p:sp>
        <p:nvSpPr>
          <p:cNvPr id="364" name="Google Shape;364;p6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trained on Wikipedia and BooksCorpus</a:t>
            </a:r>
            <a:endParaRPr/>
          </a:p>
          <a:p>
            <a:pPr indent="0" lvl="0" marL="0" rtl="0" algn="l">
              <a:spcBef>
                <a:spcPts val="1600"/>
              </a:spcBef>
              <a:spcAft>
                <a:spcPts val="0"/>
              </a:spcAft>
              <a:buNone/>
            </a:pPr>
            <a:r>
              <a:rPr lang="en"/>
              <a:t>Clinical notes are specific in its jargons and abbreviations etc.</a:t>
            </a:r>
            <a:endParaRPr/>
          </a:p>
          <a:p>
            <a:pPr indent="0" lvl="0" marL="0" rtl="0" algn="l">
              <a:spcBef>
                <a:spcPts val="1600"/>
              </a:spcBef>
              <a:spcAft>
                <a:spcPts val="0"/>
              </a:spcAft>
              <a:buNone/>
            </a:pPr>
            <a:r>
              <a:rPr lang="en"/>
              <a:t>ClinicalBERT pre-trained on </a:t>
            </a:r>
            <a:r>
              <a:rPr b="1" lang="en"/>
              <a:t>clinical notes</a:t>
            </a:r>
            <a:endParaRPr b="1"/>
          </a:p>
          <a:p>
            <a:pPr indent="0" lvl="0" marL="0" rtl="0" algn="l">
              <a:spcBef>
                <a:spcPts val="1600"/>
              </a:spcBef>
              <a:spcAft>
                <a:spcPts val="0"/>
              </a:spcAft>
              <a:buNone/>
            </a:pPr>
            <a:r>
              <a:rPr lang="en"/>
              <a:t>Pre-training tasks are the same as Devlin’s:</a:t>
            </a:r>
            <a:endParaRPr/>
          </a:p>
          <a:p>
            <a:pPr indent="-342900" lvl="0" marL="457200" rtl="0" algn="l">
              <a:spcBef>
                <a:spcPts val="1600"/>
              </a:spcBef>
              <a:spcAft>
                <a:spcPts val="0"/>
              </a:spcAft>
              <a:buSzPts val="1800"/>
              <a:buAutoNum type="arabicPeriod"/>
            </a:pPr>
            <a:r>
              <a:rPr lang="en"/>
              <a:t>Masked language modeling masks 15% input tokens</a:t>
            </a:r>
            <a:endParaRPr/>
          </a:p>
          <a:p>
            <a:pPr indent="-342900" lvl="0" marL="457200" rtl="0" algn="l">
              <a:spcBef>
                <a:spcPts val="0"/>
              </a:spcBef>
              <a:spcAft>
                <a:spcPts val="0"/>
              </a:spcAft>
              <a:buSzPts val="1800"/>
              <a:buAutoNum type="arabicPeriod"/>
            </a:pPr>
            <a:r>
              <a:rPr lang="en"/>
              <a:t>Next sentence prediction: binary prediction if two sentences are in order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ICD Coding</a:t>
            </a:r>
            <a:endParaRPr/>
          </a:p>
        </p:txBody>
      </p:sp>
      <p:sp>
        <p:nvSpPr>
          <p:cNvPr id="91" name="Google Shape;91;p17"/>
          <p:cNvSpPr txBox="1"/>
          <p:nvPr>
            <p:ph idx="1" type="body"/>
          </p:nvPr>
        </p:nvSpPr>
        <p:spPr>
          <a:xfrm>
            <a:off x="543425"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ICD stands for International Classification of Diseases</a:t>
            </a:r>
            <a:endParaRPr/>
          </a:p>
          <a:p>
            <a:pPr indent="0" lvl="0" marL="0" rtl="0" algn="l">
              <a:spcBef>
                <a:spcPts val="1600"/>
              </a:spcBef>
              <a:spcAft>
                <a:spcPts val="0"/>
              </a:spcAft>
              <a:buNone/>
            </a:pPr>
            <a:r>
              <a:rPr lang="en"/>
              <a:t>The official system of assigning codes to diagnoses and procedures in US hospital utilization</a:t>
            </a:r>
            <a:endParaRPr/>
          </a:p>
          <a:p>
            <a:pPr indent="0" lvl="0" marL="0" rtl="0" algn="l">
              <a:spcBef>
                <a:spcPts val="1600"/>
              </a:spcBef>
              <a:spcAft>
                <a:spcPts val="0"/>
              </a:spcAft>
              <a:buNone/>
            </a:pPr>
            <a:r>
              <a:rPr lang="en"/>
              <a:t>Consists of</a:t>
            </a:r>
            <a:endParaRPr/>
          </a:p>
          <a:p>
            <a:pPr indent="-342900" lvl="0" marL="457200" rtl="0" algn="l">
              <a:spcBef>
                <a:spcPts val="1600"/>
              </a:spcBef>
              <a:spcAft>
                <a:spcPts val="0"/>
              </a:spcAft>
              <a:buSzPts val="1800"/>
              <a:buChar char="-"/>
            </a:pPr>
            <a:r>
              <a:rPr lang="en"/>
              <a:t>Tables containing a numerical list of disease code numbers in tabular form</a:t>
            </a:r>
            <a:endParaRPr/>
          </a:p>
          <a:p>
            <a:pPr indent="-342900" lvl="0" marL="457200" rtl="0" algn="l">
              <a:spcBef>
                <a:spcPts val="0"/>
              </a:spcBef>
              <a:spcAft>
                <a:spcPts val="0"/>
              </a:spcAft>
              <a:buSzPts val="1800"/>
              <a:buChar char="-"/>
            </a:pPr>
            <a:r>
              <a:rPr lang="en"/>
              <a:t>System of classification for surgical, diagnostic, and therapeutic procedures</a:t>
            </a:r>
            <a:endParaRPr/>
          </a:p>
          <a:p>
            <a:pPr indent="-342900" lvl="0" marL="457200" rtl="0" algn="l">
              <a:spcBef>
                <a:spcPts val="0"/>
              </a:spcBef>
              <a:spcAft>
                <a:spcPts val="0"/>
              </a:spcAft>
              <a:buSzPts val="1800"/>
              <a:buChar char="-"/>
            </a:pPr>
            <a:r>
              <a:rPr lang="en"/>
              <a:t>Alphabetical index to disease entries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Pretraining</a:t>
            </a:r>
            <a:endParaRPr/>
          </a:p>
        </p:txBody>
      </p:sp>
      <p:sp>
        <p:nvSpPr>
          <p:cNvPr id="370" name="Google Shape;370;p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1" name="Google Shape;371;p62"/>
          <p:cNvPicPr preferRelativeResize="0"/>
          <p:nvPr/>
        </p:nvPicPr>
        <p:blipFill>
          <a:blip r:embed="rId3">
            <a:alphaModFix/>
          </a:blip>
          <a:stretch>
            <a:fillRect/>
          </a:stretch>
        </p:blipFill>
        <p:spPr>
          <a:xfrm>
            <a:off x="311700" y="1266325"/>
            <a:ext cx="8127101" cy="3669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Fine-tuning ClinicalBERT</a:t>
            </a:r>
            <a:endParaRPr/>
          </a:p>
        </p:txBody>
      </p:sp>
      <p:sp>
        <p:nvSpPr>
          <p:cNvPr id="377" name="Google Shape;377;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ClinicalBERT fine-tuned on readmission prediction</a:t>
            </a:r>
            <a:endParaRPr/>
          </a:p>
          <a:p>
            <a:pPr indent="0" lvl="0" marL="0" rtl="0" algn="l">
              <a:spcBef>
                <a:spcPts val="1600"/>
              </a:spcBef>
              <a:spcAft>
                <a:spcPts val="0"/>
              </a:spcAft>
              <a:buNone/>
            </a:pPr>
            <a:r>
              <a:rPr lang="en"/>
              <a:t>Readmit is binary indicator of readmission in next 30 days</a:t>
            </a:r>
            <a:endParaRPr/>
          </a:p>
          <a:p>
            <a:pPr indent="0" lvl="0" marL="0" rtl="0" algn="l">
              <a:spcBef>
                <a:spcPts val="1600"/>
              </a:spcBef>
              <a:spcAft>
                <a:spcPts val="0"/>
              </a:spcAft>
              <a:buNone/>
            </a:pPr>
            <a:r>
              <a:rPr lang="en"/>
              <a:t>Output of clinicalBERT used to predict the probability of readmission</a:t>
            </a:r>
            <a:endParaRPr/>
          </a:p>
          <a:p>
            <a:pPr indent="0" lvl="0" marL="0" rtl="0" algn="l">
              <a:spcBef>
                <a:spcPts val="1600"/>
              </a:spcBef>
              <a:spcAft>
                <a:spcPts val="0"/>
              </a:spcAft>
              <a:buNone/>
            </a:pPr>
            <a:r>
              <a:rPr lang="en"/>
              <a:t>Model fine-tuned to maximize the log-likelihood of the binary classifier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8" name="Google Shape;378;p63"/>
          <p:cNvPicPr preferRelativeResize="0"/>
          <p:nvPr/>
        </p:nvPicPr>
        <p:blipFill>
          <a:blip r:embed="rId3">
            <a:alphaModFix/>
          </a:blip>
          <a:stretch>
            <a:fillRect/>
          </a:stretch>
        </p:blipFill>
        <p:spPr>
          <a:xfrm>
            <a:off x="659796" y="3447925"/>
            <a:ext cx="7196029" cy="707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pic>
        <p:nvPicPr>
          <p:cNvPr id="384" name="Google Shape;384;p64"/>
          <p:cNvPicPr preferRelativeResize="0"/>
          <p:nvPr/>
        </p:nvPicPr>
        <p:blipFill>
          <a:blip r:embed="rId3">
            <a:alphaModFix/>
          </a:blip>
          <a:stretch>
            <a:fillRect/>
          </a:stretch>
        </p:blipFill>
        <p:spPr>
          <a:xfrm>
            <a:off x="411925" y="2065775"/>
            <a:ext cx="8219127" cy="2114500"/>
          </a:xfrm>
          <a:prstGeom prst="rect">
            <a:avLst/>
          </a:prstGeom>
          <a:noFill/>
          <a:ln>
            <a:noFill/>
          </a:ln>
        </p:spPr>
      </p:pic>
      <p:sp>
        <p:nvSpPr>
          <p:cNvPr id="385" name="Google Shape;385;p64"/>
          <p:cNvSpPr txBox="1"/>
          <p:nvPr/>
        </p:nvSpPr>
        <p:spPr>
          <a:xfrm>
            <a:off x="1386675" y="4252475"/>
            <a:ext cx="47784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Taken from: https://arxiv.org/pdf/1904.05342.pdf</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409975" y="4272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1: Clinical Word Similarity</a:t>
            </a:r>
            <a:endParaRPr/>
          </a:p>
        </p:txBody>
      </p:sp>
      <p:sp>
        <p:nvSpPr>
          <p:cNvPr id="391" name="Google Shape;391;p6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with</a:t>
            </a:r>
            <a:endParaRPr/>
          </a:p>
          <a:p>
            <a:pPr indent="-342900" lvl="0" marL="457200" rtl="0" algn="l">
              <a:spcBef>
                <a:spcPts val="1600"/>
              </a:spcBef>
              <a:spcAft>
                <a:spcPts val="0"/>
              </a:spcAft>
              <a:buSzPts val="1800"/>
              <a:buAutoNum type="arabicParenR"/>
            </a:pPr>
            <a:r>
              <a:rPr lang="en"/>
              <a:t>BERT: outperforms ClinicalBERT in language modeling tasks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rabicParenR"/>
            </a:pPr>
            <a:r>
              <a:rPr lang="en"/>
              <a:t>Popular word embedding models: in clinical word similarity task, better correlation between concepts learned by ClinicalBERT and human evaluation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Interpretable Patterns with t-SNE algorithm</a:t>
            </a:r>
            <a:endParaRPr/>
          </a:p>
        </p:txBody>
      </p:sp>
      <p:pic>
        <p:nvPicPr>
          <p:cNvPr id="397" name="Google Shape;397;p66"/>
          <p:cNvPicPr preferRelativeResize="0"/>
          <p:nvPr/>
        </p:nvPicPr>
        <p:blipFill>
          <a:blip r:embed="rId3">
            <a:alphaModFix/>
          </a:blip>
          <a:stretch>
            <a:fillRect/>
          </a:stretch>
        </p:blipFill>
        <p:spPr>
          <a:xfrm>
            <a:off x="0" y="1288188"/>
            <a:ext cx="9144001" cy="2880273"/>
          </a:xfrm>
          <a:prstGeom prst="rect">
            <a:avLst/>
          </a:prstGeom>
          <a:noFill/>
          <a:ln>
            <a:noFill/>
          </a:ln>
        </p:spPr>
      </p:pic>
      <p:sp>
        <p:nvSpPr>
          <p:cNvPr id="398" name="Google Shape;398;p66"/>
          <p:cNvSpPr txBox="1"/>
          <p:nvPr/>
        </p:nvSpPr>
        <p:spPr>
          <a:xfrm>
            <a:off x="2017150" y="4459875"/>
            <a:ext cx="47784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Taken From: https://arxiv.org/pdf/1904.05342.pdf</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ph type="title"/>
          </p:nvPr>
        </p:nvSpPr>
        <p:spPr>
          <a:xfrm>
            <a:off x="311700" y="85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404" name="Google Shape;404;p67"/>
          <p:cNvSpPr txBox="1"/>
          <p:nvPr>
            <p:ph idx="1" type="body"/>
          </p:nvPr>
        </p:nvSpPr>
        <p:spPr>
          <a:xfrm>
            <a:off x="311700" y="79305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figures:</a:t>
            </a:r>
            <a:endParaRPr/>
          </a:p>
          <a:p>
            <a:pPr indent="0" lvl="0" marL="0" rtl="0" algn="l">
              <a:spcBef>
                <a:spcPts val="1600"/>
              </a:spcBef>
              <a:spcAft>
                <a:spcPts val="0"/>
              </a:spcAft>
              <a:buNone/>
            </a:pPr>
            <a:r>
              <a:rPr lang="en"/>
              <a:t>Parameters: BERTbase parameters</a:t>
            </a:r>
            <a:endParaRPr/>
          </a:p>
          <a:p>
            <a:pPr indent="0" lvl="0" marL="0" rtl="0" algn="l">
              <a:spcBef>
                <a:spcPts val="1600"/>
              </a:spcBef>
              <a:spcAft>
                <a:spcPts val="0"/>
              </a:spcAft>
              <a:buNone/>
            </a:pPr>
            <a:r>
              <a:rPr lang="en"/>
              <a:t>Model Dimensionality: 768</a:t>
            </a:r>
            <a:endParaRPr/>
          </a:p>
          <a:p>
            <a:pPr indent="0" lvl="0" marL="0" rtl="0" algn="l">
              <a:spcBef>
                <a:spcPts val="1600"/>
              </a:spcBef>
              <a:spcAft>
                <a:spcPts val="0"/>
              </a:spcAft>
              <a:buNone/>
            </a:pPr>
            <a:r>
              <a:rPr lang="en"/>
              <a:t>Adam Optimizer: 2 x 10 ^-5</a:t>
            </a:r>
            <a:endParaRPr/>
          </a:p>
          <a:p>
            <a:pPr indent="0" lvl="0" marL="0" rtl="0" algn="l">
              <a:spcBef>
                <a:spcPts val="1600"/>
              </a:spcBef>
              <a:spcAft>
                <a:spcPts val="0"/>
              </a:spcAft>
              <a:buNone/>
            </a:pPr>
            <a:r>
              <a:rPr lang="en"/>
              <a:t>Maximum sequence length: 512 (first with shorter sequences)</a:t>
            </a:r>
            <a:endParaRPr/>
          </a:p>
          <a:p>
            <a:pPr indent="-342900" lvl="0" marL="457200" rtl="0" algn="l">
              <a:spcBef>
                <a:spcPts val="1600"/>
              </a:spcBef>
              <a:spcAft>
                <a:spcPts val="0"/>
              </a:spcAft>
              <a:buSzPts val="1800"/>
              <a:buAutoNum type="arabicParenBoth"/>
            </a:pPr>
            <a:r>
              <a:rPr lang="en"/>
              <a:t>Maximum sequence length of 128 for 75,000 iterations on masked language modeling and next sentence prediction with batch size 32. </a:t>
            </a:r>
            <a:endParaRPr/>
          </a:p>
          <a:p>
            <a:pPr indent="-342900" lvl="0" marL="457200" rtl="0" algn="l">
              <a:spcBef>
                <a:spcPts val="0"/>
              </a:spcBef>
              <a:spcAft>
                <a:spcPts val="0"/>
              </a:spcAft>
              <a:buSzPts val="1800"/>
              <a:buAutoNum type="arabicParenBoth"/>
            </a:pPr>
            <a:r>
              <a:rPr lang="en"/>
              <a:t>Next trained on longer sequences of maximum length 512 for additional 75,000 steps with a batch size of 4.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Language Modeling Capability</a:t>
            </a:r>
            <a:endParaRPr/>
          </a:p>
        </p:txBody>
      </p:sp>
      <p:sp>
        <p:nvSpPr>
          <p:cNvPr id="410" name="Google Shape;410;p6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Evaluated on MIMIC-III data</a:t>
            </a:r>
            <a:endParaRPr/>
          </a:p>
          <a:p>
            <a:pPr indent="0" lvl="0" marL="0" rtl="0" algn="l">
              <a:spcBef>
                <a:spcPts val="1600"/>
              </a:spcBef>
              <a:spcAft>
                <a:spcPts val="1600"/>
              </a:spcAft>
              <a:buNone/>
            </a:pPr>
            <a:r>
              <a:rPr lang="en"/>
              <a:t>BERT suffers because of lack of pretraining on Clinical Text </a:t>
            </a:r>
            <a:endParaRPr/>
          </a:p>
        </p:txBody>
      </p:sp>
      <p:pic>
        <p:nvPicPr>
          <p:cNvPr id="411" name="Google Shape;411;p68"/>
          <p:cNvPicPr preferRelativeResize="0"/>
          <p:nvPr/>
        </p:nvPicPr>
        <p:blipFill>
          <a:blip r:embed="rId3">
            <a:alphaModFix/>
          </a:blip>
          <a:stretch>
            <a:fillRect/>
          </a:stretch>
        </p:blipFill>
        <p:spPr>
          <a:xfrm>
            <a:off x="-106950" y="2571761"/>
            <a:ext cx="9144000" cy="16907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Grouping of terms</a:t>
            </a:r>
            <a:endParaRPr/>
          </a:p>
        </p:txBody>
      </p:sp>
      <p:sp>
        <p:nvSpPr>
          <p:cNvPr id="417" name="Google Shape;417;p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the concatenation or sum of the last four hidden states of the encoders in BERT to represent medical terms.</a:t>
            </a:r>
            <a:endParaRPr/>
          </a:p>
          <a:p>
            <a:pPr indent="0" lvl="0" marL="0" rtl="0" algn="l">
              <a:spcBef>
                <a:spcPts val="1600"/>
              </a:spcBef>
              <a:spcAft>
                <a:spcPts val="0"/>
              </a:spcAft>
              <a:buNone/>
            </a:pPr>
            <a:r>
              <a:rPr lang="en"/>
              <a:t>Medical terms have different lengths in the dataset, so hidden state for all subwords are averaged.</a:t>
            </a:r>
            <a:endParaRPr/>
          </a:p>
          <a:p>
            <a:pPr indent="0" lvl="0" marL="0" rtl="0" algn="l">
              <a:spcBef>
                <a:spcPts val="1600"/>
              </a:spcBef>
              <a:spcAft>
                <a:spcPts val="1600"/>
              </a:spcAft>
              <a:buNone/>
            </a:pPr>
            <a:r>
              <a:rPr lang="en"/>
              <a:t>So we now have a fixed 768-dimensional vector for each medical term, visualized using dimensionality reduction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423" name="Google Shape;423;p7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Correlation</a:t>
            </a:r>
            <a:endParaRPr/>
          </a:p>
        </p:txBody>
      </p:sp>
      <p:sp>
        <p:nvSpPr>
          <p:cNvPr id="429" name="Google Shape;429;p7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pairs of medical terms similarity rated by physicians</a:t>
            </a:r>
            <a:endParaRPr/>
          </a:p>
          <a:p>
            <a:pPr indent="0" lvl="0" marL="0" rtl="0" algn="l">
              <a:spcBef>
                <a:spcPts val="1600"/>
              </a:spcBef>
              <a:spcAft>
                <a:spcPts val="0"/>
              </a:spcAft>
              <a:buNone/>
            </a:pPr>
            <a:r>
              <a:rPr lang="en"/>
              <a:t>Compare similarity score with cosine similarity of two concepts embedding</a:t>
            </a:r>
            <a:endParaRPr/>
          </a:p>
          <a:p>
            <a:pPr indent="0" lvl="0" marL="0" rtl="0" algn="l">
              <a:spcBef>
                <a:spcPts val="1600"/>
              </a:spcBef>
              <a:spcAft>
                <a:spcPts val="1600"/>
              </a:spcAft>
              <a:buNone/>
            </a:pPr>
            <a:r>
              <a:rPr lang="en"/>
              <a:t>We conclude that ClinicalBERT has a learned representation that groups similar medical concepts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ICD 10 (10th Revision)</a:t>
            </a:r>
            <a:endParaRPr/>
          </a:p>
        </p:txBody>
      </p:sp>
      <p:sp>
        <p:nvSpPr>
          <p:cNvPr id="97" name="Google Shape;97;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18"/>
          <p:cNvPicPr preferRelativeResize="0"/>
          <p:nvPr/>
        </p:nvPicPr>
        <p:blipFill>
          <a:blip r:embed="rId3">
            <a:alphaModFix/>
          </a:blip>
          <a:stretch>
            <a:fillRect/>
          </a:stretch>
        </p:blipFill>
        <p:spPr>
          <a:xfrm>
            <a:off x="4033600" y="934275"/>
            <a:ext cx="4882175" cy="2945075"/>
          </a:xfrm>
          <a:prstGeom prst="rect">
            <a:avLst/>
          </a:prstGeom>
          <a:noFill/>
          <a:ln>
            <a:noFill/>
          </a:ln>
        </p:spPr>
      </p:pic>
      <p:pic>
        <p:nvPicPr>
          <p:cNvPr id="99" name="Google Shape;99;p18"/>
          <p:cNvPicPr preferRelativeResize="0"/>
          <p:nvPr/>
        </p:nvPicPr>
        <p:blipFill>
          <a:blip r:embed="rId4">
            <a:alphaModFix/>
          </a:blip>
          <a:stretch>
            <a:fillRect/>
          </a:stretch>
        </p:blipFill>
        <p:spPr>
          <a:xfrm>
            <a:off x="-12" y="1425900"/>
            <a:ext cx="3914775" cy="1876425"/>
          </a:xfrm>
          <a:prstGeom prst="rect">
            <a:avLst/>
          </a:prstGeom>
          <a:noFill/>
          <a:ln>
            <a:noFill/>
          </a:ln>
        </p:spPr>
      </p:pic>
      <p:sp>
        <p:nvSpPr>
          <p:cNvPr id="100" name="Google Shape;100;p18"/>
          <p:cNvSpPr txBox="1"/>
          <p:nvPr/>
        </p:nvSpPr>
        <p:spPr>
          <a:xfrm>
            <a:off x="390725" y="4264225"/>
            <a:ext cx="62256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References: </a:t>
            </a:r>
            <a:endParaRPr sz="1200"/>
          </a:p>
          <a:p>
            <a:pPr indent="0" lvl="0" marL="0" rtl="0" algn="l">
              <a:spcBef>
                <a:spcPts val="0"/>
              </a:spcBef>
              <a:spcAft>
                <a:spcPts val="0"/>
              </a:spcAft>
              <a:buNone/>
            </a:pPr>
            <a:r>
              <a:rPr lang="en" sz="1200" u="sng">
                <a:solidFill>
                  <a:schemeClr val="hlink"/>
                </a:solidFill>
                <a:hlinkClick r:id="rId5"/>
              </a:rPr>
              <a:t>https://www.aapc.com/icd-10/conversion-mapping.aspx</a:t>
            </a:r>
            <a:endParaRPr sz="1200"/>
          </a:p>
          <a:p>
            <a:pPr indent="0" lvl="0" marL="0" rtl="0" algn="l">
              <a:spcBef>
                <a:spcPts val="0"/>
              </a:spcBef>
              <a:spcAft>
                <a:spcPts val="0"/>
              </a:spcAft>
              <a:buNone/>
            </a:pPr>
            <a:r>
              <a:rPr lang="en" sz="1200" u="sng">
                <a:solidFill>
                  <a:schemeClr val="hlink"/>
                </a:solidFill>
                <a:hlinkClick r:id="rId6"/>
              </a:rPr>
              <a:t>https://www.audiologyonline.com/articles/billing-and-coding-2015-update-14038</a:t>
            </a:r>
            <a:endParaRPr sz="1200"/>
          </a:p>
          <a:p>
            <a:pPr indent="0" lvl="0" marL="0" rtl="0" algn="l">
              <a:spcBef>
                <a:spcPts val="0"/>
              </a:spcBef>
              <a:spcAft>
                <a:spcPts val="0"/>
              </a:spcAft>
              <a:buNone/>
            </a:pPr>
            <a:r>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Comparison</a:t>
            </a:r>
            <a:endParaRPr/>
          </a:p>
        </p:txBody>
      </p:sp>
      <p:pic>
        <p:nvPicPr>
          <p:cNvPr id="435" name="Google Shape;435;p72"/>
          <p:cNvPicPr preferRelativeResize="0"/>
          <p:nvPr/>
        </p:nvPicPr>
        <p:blipFill>
          <a:blip r:embed="rId3">
            <a:alphaModFix/>
          </a:blip>
          <a:stretch>
            <a:fillRect/>
          </a:stretch>
        </p:blipFill>
        <p:spPr>
          <a:xfrm>
            <a:off x="1476300" y="1691075"/>
            <a:ext cx="6038850" cy="2457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441" name="Google Shape;441;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the graphical structure underlying EHR data to predict heart failure</a:t>
            </a:r>
            <a:endParaRPr/>
          </a:p>
          <a:p>
            <a:pPr indent="0" lvl="0" marL="0" rtl="0" algn="l">
              <a:spcBef>
                <a:spcPts val="1600"/>
              </a:spcBef>
              <a:spcAft>
                <a:spcPts val="0"/>
              </a:spcAft>
              <a:buNone/>
            </a:pPr>
            <a:r>
              <a:rPr lang="en"/>
              <a:t>Not treat EHR as flat-structured bag-of-features</a:t>
            </a:r>
            <a:endParaRPr/>
          </a:p>
          <a:p>
            <a:pPr indent="0" lvl="0" marL="0" rtl="0" algn="l">
              <a:spcBef>
                <a:spcPts val="1600"/>
              </a:spcBef>
              <a:spcAft>
                <a:spcPts val="1600"/>
              </a:spcAft>
              <a:buNone/>
            </a:pPr>
            <a:r>
              <a:rPr lang="en"/>
              <a:t>Jointly learning the hidden structure of EHR while performing supervised prediction tasks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 30-day Hospital Readmission Prediction</a:t>
            </a:r>
            <a:endParaRPr/>
          </a:p>
        </p:txBody>
      </p:sp>
      <p:sp>
        <p:nvSpPr>
          <p:cNvPr id="447" name="Google Shape;447;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patient cohort from MIMIC-III</a:t>
            </a:r>
            <a:endParaRPr/>
          </a:p>
          <a:p>
            <a:pPr indent="0" lvl="0" marL="0" rtl="0" algn="l">
              <a:spcBef>
                <a:spcPts val="1600"/>
              </a:spcBef>
              <a:spcAft>
                <a:spcPts val="0"/>
              </a:spcAft>
              <a:buNone/>
            </a:pPr>
            <a:r>
              <a:rPr lang="en"/>
              <a:t>Patient readmitted within 30 days receive readmit </a:t>
            </a:r>
            <a:r>
              <a:rPr b="1" lang="en"/>
              <a:t>WITHOUT scheduled appointment</a:t>
            </a:r>
            <a:r>
              <a:rPr lang="en"/>
              <a:t> = 1 </a:t>
            </a:r>
            <a:endParaRPr/>
          </a:p>
          <a:p>
            <a:pPr indent="0" lvl="0" marL="0" rtl="0" algn="l">
              <a:spcBef>
                <a:spcPts val="1600"/>
              </a:spcBef>
              <a:spcAft>
                <a:spcPts val="0"/>
              </a:spcAft>
              <a:buNone/>
            </a:pPr>
            <a:r>
              <a:rPr lang="en"/>
              <a:t>Otherwise = 0</a:t>
            </a:r>
            <a:endParaRPr/>
          </a:p>
          <a:p>
            <a:pPr indent="0" lvl="0" marL="0" rtl="0" algn="l">
              <a:spcBef>
                <a:spcPts val="1600"/>
              </a:spcBef>
              <a:spcAft>
                <a:spcPts val="0"/>
              </a:spcAft>
              <a:buNone/>
            </a:pPr>
            <a:r>
              <a:rPr lang="en"/>
              <a:t>Remove deaths from those admissions</a:t>
            </a:r>
            <a:endParaRPr/>
          </a:p>
          <a:p>
            <a:pPr indent="0" lvl="0" marL="0" rtl="0" algn="l">
              <a:spcBef>
                <a:spcPts val="1600"/>
              </a:spcBef>
              <a:spcAft>
                <a:spcPts val="0"/>
              </a:spcAft>
              <a:buNone/>
            </a:pPr>
            <a:r>
              <a:rPr lang="en"/>
              <a:t>Newborns also removed from admissions</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Scalable Readmission Prediction</a:t>
            </a:r>
            <a:endParaRPr/>
          </a:p>
        </p:txBody>
      </p:sp>
      <p:sp>
        <p:nvSpPr>
          <p:cNvPr id="453" name="Google Shape;453;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Patients’ notes length are different but ClinicalBERT model has a fixed maximum input sequence length</a:t>
            </a:r>
            <a:endParaRPr/>
          </a:p>
          <a:p>
            <a:pPr indent="0" lvl="0" marL="0" rtl="0" algn="l">
              <a:spcBef>
                <a:spcPts val="1600"/>
              </a:spcBef>
              <a:spcAft>
                <a:spcPts val="0"/>
              </a:spcAft>
              <a:buNone/>
            </a:pPr>
            <a:r>
              <a:rPr lang="en"/>
              <a:t>Splitting notes into subsequences of max length and making predictions on long sequences by binning the predictions on each subsequence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computed using the probabilities outputs of each subsequences:</a:t>
            </a:r>
            <a:endParaRPr/>
          </a:p>
          <a:p>
            <a:pPr indent="0" lvl="0" marL="0" rtl="0" algn="l">
              <a:spcBef>
                <a:spcPts val="1600"/>
              </a:spcBef>
              <a:spcAft>
                <a:spcPts val="1600"/>
              </a:spcAft>
              <a:buNone/>
            </a:pPr>
            <a:r>
              <a:t/>
            </a:r>
            <a:endParaRPr/>
          </a:p>
        </p:txBody>
      </p:sp>
      <p:pic>
        <p:nvPicPr>
          <p:cNvPr id="460" name="Google Shape;460;p76"/>
          <p:cNvPicPr preferRelativeResize="0"/>
          <p:nvPr/>
        </p:nvPicPr>
        <p:blipFill>
          <a:blip r:embed="rId3">
            <a:alphaModFix/>
          </a:blip>
          <a:stretch>
            <a:fillRect/>
          </a:stretch>
        </p:blipFill>
        <p:spPr>
          <a:xfrm>
            <a:off x="682575" y="2355700"/>
            <a:ext cx="7124700" cy="1123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Thoughts</a:t>
            </a:r>
            <a:endParaRPr/>
          </a:p>
        </p:txBody>
      </p:sp>
      <p:sp>
        <p:nvSpPr>
          <p:cNvPr id="466" name="Google Shape;466;p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of readmission only using subsequences that correlate with readmission risk =&gt; maximum probability over subsequences</a:t>
            </a:r>
            <a:endParaRPr/>
          </a:p>
          <a:p>
            <a:pPr indent="0" lvl="0" marL="0" rtl="0" algn="l">
              <a:spcBef>
                <a:spcPts val="1600"/>
              </a:spcBef>
              <a:spcAft>
                <a:spcPts val="0"/>
              </a:spcAft>
              <a:buNone/>
            </a:pPr>
            <a:r>
              <a:rPr lang="en"/>
              <a:t>Minimize effect of noisy subsequences =&gt; average probability of readmission across subsequences</a:t>
            </a:r>
            <a:endParaRPr/>
          </a:p>
          <a:p>
            <a:pPr indent="0" lvl="0" marL="0" rtl="0" algn="l">
              <a:spcBef>
                <a:spcPts val="1600"/>
              </a:spcBef>
              <a:spcAft>
                <a:spcPts val="0"/>
              </a:spcAft>
              <a:buNone/>
            </a:pPr>
            <a:r>
              <a:rPr lang="en"/>
              <a:t>TRADEOFF between MEAN and MAXIMUM in the previous equation</a:t>
            </a:r>
            <a:endParaRPr/>
          </a:p>
          <a:p>
            <a:pPr indent="0" lvl="0" marL="0" rtl="0" algn="l">
              <a:spcBef>
                <a:spcPts val="1600"/>
              </a:spcBef>
              <a:spcAft>
                <a:spcPts val="1600"/>
              </a:spcAft>
              <a:buNone/>
            </a:pPr>
            <a:r>
              <a:rPr lang="en"/>
              <a:t>If patient notes is long, noisy maximum probability so scale by c for patients with many clinical notes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472" name="Google Shape;472;p7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(data with discharge summaries) with Bag-of-words and BiLSTM shows:</a:t>
            </a:r>
            <a:endParaRPr/>
          </a:p>
          <a:p>
            <a:pPr indent="0" lvl="0" marL="0" rtl="0" algn="l">
              <a:spcBef>
                <a:spcPts val="1600"/>
              </a:spcBef>
              <a:spcAft>
                <a:spcPts val="1600"/>
              </a:spcAft>
              <a:buNone/>
            </a:pPr>
            <a:r>
              <a:t/>
            </a:r>
            <a:endParaRPr/>
          </a:p>
        </p:txBody>
      </p:sp>
      <p:pic>
        <p:nvPicPr>
          <p:cNvPr id="473" name="Google Shape;473;p78"/>
          <p:cNvPicPr preferRelativeResize="0"/>
          <p:nvPr/>
        </p:nvPicPr>
        <p:blipFill>
          <a:blip r:embed="rId3">
            <a:alphaModFix/>
          </a:blip>
          <a:stretch>
            <a:fillRect/>
          </a:stretch>
        </p:blipFill>
        <p:spPr>
          <a:xfrm>
            <a:off x="189513" y="2023425"/>
            <a:ext cx="8764976" cy="1788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Discharge Summaries</a:t>
            </a:r>
            <a:endParaRPr/>
          </a:p>
        </p:txBody>
      </p:sp>
      <p:sp>
        <p:nvSpPr>
          <p:cNvPr id="479" name="Google Shape;479;p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discharge summary contains essential information of a patient’s stay</a:t>
            </a:r>
            <a:endParaRPr/>
          </a:p>
          <a:p>
            <a:pPr indent="0" lvl="0" marL="0" rtl="0" algn="l">
              <a:spcBef>
                <a:spcPts val="1600"/>
              </a:spcBef>
              <a:spcAft>
                <a:spcPts val="0"/>
              </a:spcAft>
              <a:buNone/>
            </a:pPr>
            <a:r>
              <a:rPr lang="en"/>
              <a:t>Have information like patients’ discharge conditions, procedures, treatments etc.</a:t>
            </a:r>
            <a:endParaRPr/>
          </a:p>
          <a:p>
            <a:pPr indent="0" lvl="0" marL="0" rtl="0" algn="l">
              <a:spcBef>
                <a:spcPts val="1600"/>
              </a:spcBef>
              <a:spcAft>
                <a:spcPts val="0"/>
              </a:spcAft>
              <a:buNone/>
            </a:pPr>
            <a:r>
              <a:rPr lang="en"/>
              <a:t>Have prediction value</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with Discharge Summaries</a:t>
            </a:r>
            <a:endParaRPr/>
          </a:p>
        </p:txBody>
      </p:sp>
      <p:sp>
        <p:nvSpPr>
          <p:cNvPr id="485" name="Google Shape;485;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6" name="Google Shape;486;p80"/>
          <p:cNvPicPr preferRelativeResize="0"/>
          <p:nvPr/>
        </p:nvPicPr>
        <p:blipFill>
          <a:blip r:embed="rId3">
            <a:alphaModFix/>
          </a:blip>
          <a:stretch>
            <a:fillRect/>
          </a:stretch>
        </p:blipFill>
        <p:spPr>
          <a:xfrm>
            <a:off x="427725" y="1766674"/>
            <a:ext cx="8404576" cy="175599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with Early Clinical Notes</a:t>
            </a:r>
            <a:endParaRPr/>
          </a:p>
        </p:txBody>
      </p:sp>
      <p:sp>
        <p:nvSpPr>
          <p:cNvPr id="492" name="Google Shape;492;p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Discharge summaries might be written after a patient has left the hospital</a:t>
            </a:r>
            <a:endParaRPr/>
          </a:p>
          <a:p>
            <a:pPr indent="0" lvl="0" marL="0" rtl="0" algn="l">
              <a:spcBef>
                <a:spcPts val="1600"/>
              </a:spcBef>
              <a:spcAft>
                <a:spcPts val="0"/>
              </a:spcAft>
              <a:buNone/>
            </a:pPr>
            <a:r>
              <a:rPr lang="en"/>
              <a:t>Not actionable because doctors cannot intervene after patient is discharged</a:t>
            </a:r>
            <a:endParaRPr/>
          </a:p>
          <a:p>
            <a:pPr indent="0" lvl="0" marL="0" rtl="0" algn="l">
              <a:spcBef>
                <a:spcPts val="1600"/>
              </a:spcBef>
              <a:spcAft>
                <a:spcPts val="0"/>
              </a:spcAft>
              <a:buNone/>
            </a:pPr>
            <a:r>
              <a:rPr lang="en"/>
              <a:t>Models that dynamically predict readmission in early stages are relevant to clinicians</a:t>
            </a:r>
            <a:endParaRPr/>
          </a:p>
          <a:p>
            <a:pPr indent="0" lvl="0" marL="0" rtl="0" algn="l">
              <a:spcBef>
                <a:spcPts val="1600"/>
              </a:spcBef>
              <a:spcAft>
                <a:spcPts val="1600"/>
              </a:spcAft>
              <a:buNone/>
            </a:pPr>
            <a:r>
              <a:rPr lang="en"/>
              <a:t>In this set of experiments, only first 48 to 72 hours of patient’s notes are concatenated and used for prediction (filtering out those who left in 72 hours)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Models</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BioBERT</a:t>
            </a:r>
            <a:r>
              <a:rPr lang="en"/>
              <a:t>: PubMed Abstracts, PMC Full Text</a:t>
            </a:r>
            <a:endParaRPr/>
          </a:p>
        </p:txBody>
      </p:sp>
      <p:pic>
        <p:nvPicPr>
          <p:cNvPr id="107" name="Google Shape;107;p19"/>
          <p:cNvPicPr preferRelativeResize="0"/>
          <p:nvPr/>
        </p:nvPicPr>
        <p:blipFill>
          <a:blip r:embed="rId3">
            <a:alphaModFix/>
          </a:blip>
          <a:stretch>
            <a:fillRect/>
          </a:stretch>
        </p:blipFill>
        <p:spPr>
          <a:xfrm>
            <a:off x="0" y="2110829"/>
            <a:ext cx="9144000" cy="1875493"/>
          </a:xfrm>
          <a:prstGeom prst="rect">
            <a:avLst/>
          </a:prstGeom>
          <a:noFill/>
          <a:ln>
            <a:noFill/>
          </a:ln>
        </p:spPr>
      </p:pic>
      <p:sp>
        <p:nvSpPr>
          <p:cNvPr id="108" name="Google Shape;108;p19"/>
          <p:cNvSpPr txBox="1"/>
          <p:nvPr/>
        </p:nvSpPr>
        <p:spPr>
          <a:xfrm>
            <a:off x="509100" y="4327125"/>
            <a:ext cx="8125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Reference:</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https://towardsdatascience.com/how-to-apply-bert-in-scientific-domain-2d9db0480bd9</a:t>
            </a:r>
            <a:endParaRPr sz="12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with Early Clinical Notes</a:t>
            </a:r>
            <a:endParaRPr/>
          </a:p>
        </p:txBody>
      </p:sp>
      <p:sp>
        <p:nvSpPr>
          <p:cNvPr id="498" name="Google Shape;498;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9" name="Google Shape;499;p82"/>
          <p:cNvPicPr preferRelativeResize="0"/>
          <p:nvPr/>
        </p:nvPicPr>
        <p:blipFill>
          <a:blip r:embed="rId3">
            <a:alphaModFix/>
          </a:blip>
          <a:stretch>
            <a:fillRect/>
          </a:stretch>
        </p:blipFill>
        <p:spPr>
          <a:xfrm>
            <a:off x="2025250" y="1152425"/>
            <a:ext cx="3765425" cy="38925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Interpretable predictions in ClinicalBERT</a:t>
            </a:r>
            <a:endParaRPr/>
          </a:p>
        </p:txBody>
      </p:sp>
      <p:sp>
        <p:nvSpPr>
          <p:cNvPr id="505" name="Google Shape;505;p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interpretable predictions makes it difficult for clinicians to trust predictions </a:t>
            </a:r>
            <a:endParaRPr/>
          </a:p>
          <a:p>
            <a:pPr indent="0" lvl="0" marL="0" rtl="0" algn="l">
              <a:spcBef>
                <a:spcPts val="1600"/>
              </a:spcBef>
              <a:spcAft>
                <a:spcPts val="0"/>
              </a:spcAft>
              <a:buNone/>
            </a:pPr>
            <a:r>
              <a:rPr lang="en"/>
              <a:t>ClinicalBERT uses several self-attention mechanism, and can use that to inspect its predictions</a:t>
            </a:r>
            <a:endParaRPr/>
          </a:p>
          <a:p>
            <a:pPr indent="0" lvl="0" marL="0" rtl="0" algn="l">
              <a:spcBef>
                <a:spcPts val="1600"/>
              </a:spcBef>
              <a:spcAft>
                <a:spcPts val="0"/>
              </a:spcAft>
              <a:buNone/>
            </a:pPr>
            <a:r>
              <a:rPr lang="en"/>
              <a:t>High attention weight between query and key means interaction between tokens is predictive of readmission</a:t>
            </a:r>
            <a:endParaRPr/>
          </a:p>
          <a:p>
            <a:pPr indent="0" lvl="0" marL="0" rtl="0" algn="l">
              <a:spcBef>
                <a:spcPts val="1600"/>
              </a:spcBef>
              <a:spcAft>
                <a:spcPts val="1600"/>
              </a:spcAft>
              <a:buNone/>
            </a:pPr>
            <a:r>
              <a:rPr lang="en"/>
              <a:t>Each self-attention mechanism specializes to different patterns indicative of readmission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511" name="Google Shape;511;p8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“Chronic”, “acute”</a:t>
            </a:r>
            <a:endParaRPr/>
          </a:p>
        </p:txBody>
      </p:sp>
      <p:pic>
        <p:nvPicPr>
          <p:cNvPr id="512" name="Google Shape;512;p84"/>
          <p:cNvPicPr preferRelativeResize="0"/>
          <p:nvPr/>
        </p:nvPicPr>
        <p:blipFill>
          <a:blip r:embed="rId3">
            <a:alphaModFix/>
          </a:blip>
          <a:stretch>
            <a:fillRect/>
          </a:stretch>
        </p:blipFill>
        <p:spPr>
          <a:xfrm>
            <a:off x="2631096" y="1152425"/>
            <a:ext cx="6275504" cy="3760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Mechanism</a:t>
            </a:r>
            <a:endParaRPr/>
          </a:p>
        </p:txBody>
      </p:sp>
      <p:sp>
        <p:nvSpPr>
          <p:cNvPr id="518" name="Google Shape;518;p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previous slides, attention weights are high for keys within a certain window of query token</a:t>
            </a:r>
            <a:endParaRPr/>
          </a:p>
          <a:p>
            <a:pPr indent="0" lvl="0" marL="0" rtl="0" algn="l">
              <a:spcBef>
                <a:spcPts val="1600"/>
              </a:spcBef>
              <a:spcAft>
                <a:spcPts val="0"/>
              </a:spcAft>
              <a:buNone/>
            </a:pPr>
            <a:r>
              <a:rPr lang="en"/>
              <a:t>This Attention Mechanism high for keys within a certain window of a query token</a:t>
            </a:r>
            <a:endParaRPr/>
          </a:p>
          <a:p>
            <a:pPr indent="0" lvl="0" marL="0" rtl="0" algn="l">
              <a:spcBef>
                <a:spcPts val="1600"/>
              </a:spcBef>
              <a:spcAft>
                <a:spcPts val="1600"/>
              </a:spcAft>
              <a:buNone/>
            </a:pPr>
            <a:r>
              <a:rPr lang="en"/>
              <a:t>Focuses on local information analogously to local context window used in word2vec</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a:t>
            </a:r>
            <a:r>
              <a:rPr lang="en"/>
              <a:t>: COVID-19 Literature Knowledge Graph</a:t>
            </a:r>
            <a:endParaRPr/>
          </a:p>
        </p:txBody>
      </p:sp>
      <p:sp>
        <p:nvSpPr>
          <p:cNvPr id="524" name="Google Shape;524;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COVID-19 Literature Knowledge Graph Construction and Drug Repurposing Report Generation</a:t>
            </a:r>
            <a:endParaRPr/>
          </a:p>
          <a:p>
            <a:pPr indent="0" lvl="0" marL="0" rtl="0" algn="l">
              <a:spcBef>
                <a:spcPts val="1600"/>
              </a:spcBef>
              <a:spcAft>
                <a:spcPts val="0"/>
              </a:spcAft>
              <a:buNone/>
            </a:pPr>
            <a:r>
              <a:rPr lang="en"/>
              <a:t>Author names: Qingyun Wang, Manling Li, Xuan Wang, Nikolaus Parulian, Guangxing Han, Jiawei Ma, Jingxuan Tu, Ying Lin, Haoran Zhang, Weili Liu, Aabhas Chauhan, Yingjun Guan, Bangzheng Li, Ruisong Li, Xiangchen Song, Heng Ji, Jiawer Han, Shih-Fu Chang, James Pustejovsky, Jasmine Rah, David Liem, Ahmed Elsayed, Martha Palmer, Clare Voss, Cynthia Schneider, Boyan Onyshkevych</a:t>
            </a:r>
            <a:endParaRPr/>
          </a:p>
          <a:p>
            <a:pPr indent="0" lvl="0" marL="0" rtl="0" algn="l">
              <a:spcBef>
                <a:spcPts val="1600"/>
              </a:spcBef>
              <a:spcAft>
                <a:spcPts val="1600"/>
              </a:spcAft>
              <a:buNone/>
            </a:pPr>
            <a:r>
              <a:rPr lang="en"/>
              <a:t>Year: 2020</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30" name="Google Shape;530;p8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knowledge discovery framework: COVID-KG</a:t>
            </a:r>
            <a:endParaRPr/>
          </a:p>
          <a:p>
            <a:pPr indent="0" lvl="0" marL="0" rtl="0" algn="l">
              <a:spcBef>
                <a:spcPts val="1600"/>
              </a:spcBef>
              <a:spcAft>
                <a:spcPts val="0"/>
              </a:spcAft>
              <a:buNone/>
            </a:pPr>
            <a:r>
              <a:rPr lang="en"/>
              <a:t>Extraction of more fine-grained multimedia knowledge elements from scientific literature</a:t>
            </a:r>
            <a:endParaRPr/>
          </a:p>
          <a:p>
            <a:pPr indent="0" lvl="0" marL="0" rtl="0" algn="l">
              <a:spcBef>
                <a:spcPts val="1600"/>
              </a:spcBef>
              <a:spcAft>
                <a:spcPts val="0"/>
              </a:spcAft>
              <a:buNone/>
            </a:pPr>
            <a:r>
              <a:rPr lang="en"/>
              <a:t>Multimedia knowledge graph:</a:t>
            </a:r>
            <a:endParaRPr/>
          </a:p>
          <a:p>
            <a:pPr indent="0" lvl="0" marL="0" rtl="0" algn="l">
              <a:spcBef>
                <a:spcPts val="1600"/>
              </a:spcBef>
              <a:spcAft>
                <a:spcPts val="0"/>
              </a:spcAft>
              <a:buNone/>
            </a:pPr>
            <a:r>
              <a:rPr lang="en"/>
              <a:t>Used for (1) Question answering</a:t>
            </a:r>
            <a:endParaRPr/>
          </a:p>
          <a:p>
            <a:pPr indent="0" lvl="0" marL="0" rtl="0" algn="l">
              <a:spcBef>
                <a:spcPts val="1600"/>
              </a:spcBef>
              <a:spcAft>
                <a:spcPts val="0"/>
              </a:spcAft>
              <a:buNone/>
            </a:pPr>
            <a:r>
              <a:rPr lang="en"/>
              <a:t>		 (2) Report generation</a:t>
            </a:r>
            <a:endParaRPr/>
          </a:p>
          <a:p>
            <a:pPr indent="0" lvl="0" marL="0" rtl="0" algn="l">
              <a:spcBef>
                <a:spcPts val="160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536" name="Google Shape;536;p8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Professionals digesting paper:</a:t>
            </a:r>
            <a:endParaRPr/>
          </a:p>
          <a:p>
            <a:pPr indent="-342900" lvl="0" marL="457200" rtl="0" algn="l">
              <a:spcBef>
                <a:spcPts val="1600"/>
              </a:spcBef>
              <a:spcAft>
                <a:spcPts val="0"/>
              </a:spcAft>
              <a:buSzPts val="1800"/>
              <a:buAutoNum type="arabicPeriod"/>
            </a:pPr>
            <a:r>
              <a:rPr lang="en"/>
              <a:t>Rapid growth in relevant literature</a:t>
            </a:r>
            <a:endParaRPr/>
          </a:p>
          <a:p>
            <a:pPr indent="-342900" lvl="0" marL="457200" rtl="0" algn="l">
              <a:spcBef>
                <a:spcPts val="0"/>
              </a:spcBef>
              <a:spcAft>
                <a:spcPts val="0"/>
              </a:spcAft>
              <a:buSzPts val="1800"/>
              <a:buAutoNum type="arabicPeriod"/>
            </a:pPr>
            <a:r>
              <a:rPr lang="en"/>
              <a:t>Quality of publications not guaranteed. Need a more reliable collection of papers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COVID-KG</a:t>
            </a:r>
            <a:endParaRPr/>
          </a:p>
        </p:txBody>
      </p:sp>
      <p:sp>
        <p:nvSpPr>
          <p:cNvPr id="542" name="Google Shape;542;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Multimedia knowledge graphs: </a:t>
            </a:r>
            <a:endParaRPr/>
          </a:p>
          <a:p>
            <a:pPr indent="0" lvl="0" marL="0" rtl="0" algn="l">
              <a:spcBef>
                <a:spcPts val="1600"/>
              </a:spcBef>
              <a:spcAft>
                <a:spcPts val="0"/>
              </a:spcAft>
              <a:buNone/>
            </a:pPr>
            <a:r>
              <a:rPr lang="en"/>
              <a:t>Nodes: entities/ concepts</a:t>
            </a:r>
            <a:endParaRPr/>
          </a:p>
          <a:p>
            <a:pPr indent="0" lvl="0" marL="0" rtl="0" algn="l">
              <a:spcBef>
                <a:spcPts val="1600"/>
              </a:spcBef>
              <a:spcAft>
                <a:spcPts val="0"/>
              </a:spcAft>
              <a:buNone/>
            </a:pPr>
            <a:r>
              <a:rPr lang="en"/>
              <a:t>Edges: relations/ events to link entities</a:t>
            </a:r>
            <a:endParaRPr/>
          </a:p>
          <a:p>
            <a:pPr indent="0" lvl="0" marL="0" rtl="0" algn="l">
              <a:spcBef>
                <a:spcPts val="1600"/>
              </a:spcBef>
              <a:spcAft>
                <a:spcPts val="1600"/>
              </a:spcAft>
              <a:buNone/>
            </a:pPr>
            <a:r>
              <a:rPr lang="en"/>
              <a:t>KG with path ranking and evidence mining to answer questions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to Semantics to Knowledge</a:t>
            </a:r>
            <a:endParaRPr/>
          </a:p>
        </p:txBody>
      </p:sp>
      <p:sp>
        <p:nvSpPr>
          <p:cNvPr id="548" name="Google Shape;548;p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9" name="Google Shape;549;p90"/>
          <p:cNvPicPr preferRelativeResize="0"/>
          <p:nvPr/>
        </p:nvPicPr>
        <p:blipFill>
          <a:blip r:embed="rId3">
            <a:alphaModFix/>
          </a:blip>
          <a:stretch>
            <a:fillRect/>
          </a:stretch>
        </p:blipFill>
        <p:spPr>
          <a:xfrm>
            <a:off x="702050" y="1266325"/>
            <a:ext cx="7739900" cy="3455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a:t>
            </a:r>
            <a:endParaRPr/>
          </a:p>
        </p:txBody>
      </p:sp>
      <p:sp>
        <p:nvSpPr>
          <p:cNvPr id="555" name="Google Shape;555;p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6" name="Google Shape;556;p91"/>
          <p:cNvPicPr preferRelativeResize="0"/>
          <p:nvPr/>
        </p:nvPicPr>
        <p:blipFill>
          <a:blip r:embed="rId3">
            <a:alphaModFix/>
          </a:blip>
          <a:stretch>
            <a:fillRect/>
          </a:stretch>
        </p:blipFill>
        <p:spPr>
          <a:xfrm>
            <a:off x="2313950" y="1266323"/>
            <a:ext cx="3837551" cy="37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Learning</a:t>
            </a:r>
            <a:endParaRPr/>
          </a:p>
        </p:txBody>
      </p:sp>
      <p:sp>
        <p:nvSpPr>
          <p:cNvPr id="114" name="Google Shape;114;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Concept Embeddings</a:t>
            </a:r>
            <a:endParaRPr/>
          </a:p>
          <a:p>
            <a:pPr indent="-342900" lvl="0" marL="457200" rtl="0" algn="l">
              <a:spcBef>
                <a:spcPts val="0"/>
              </a:spcBef>
              <a:spcAft>
                <a:spcPts val="0"/>
              </a:spcAft>
              <a:buSzPts val="1800"/>
              <a:buAutoNum type="arabicParenBoth"/>
            </a:pPr>
            <a:r>
              <a:rPr lang="en"/>
              <a:t>Patient Embeddings</a:t>
            </a:r>
            <a:endParaRPr/>
          </a:p>
          <a:p>
            <a:pPr indent="-342900" lvl="0" marL="457200" rtl="0" algn="l">
              <a:spcBef>
                <a:spcPts val="0"/>
              </a:spcBef>
              <a:spcAft>
                <a:spcPts val="0"/>
              </a:spcAft>
              <a:buSzPts val="1800"/>
              <a:buAutoNum type="arabicParenBoth"/>
            </a:pPr>
            <a:r>
              <a:rPr lang="en"/>
              <a:t>EHR Embeddings</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Coarse-grained Text Knowledge Extraction</a:t>
            </a:r>
            <a:endParaRPr/>
          </a:p>
        </p:txBody>
      </p:sp>
      <p:sp>
        <p:nvSpPr>
          <p:cNvPr id="562" name="Google Shape;562;p9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Coarse-grained entity extraction and entity linking:</a:t>
            </a:r>
            <a:endParaRPr/>
          </a:p>
          <a:p>
            <a:pPr indent="-342900" lvl="0" marL="457200" rtl="0" algn="l">
              <a:spcBef>
                <a:spcPts val="0"/>
              </a:spcBef>
              <a:spcAft>
                <a:spcPts val="0"/>
              </a:spcAft>
              <a:buSzPts val="1800"/>
              <a:buChar char="-"/>
            </a:pPr>
            <a:r>
              <a:rPr lang="en"/>
              <a:t>Gene nodes, disease nodes, chemical nodes, organism</a:t>
            </a:r>
            <a:endParaRPr/>
          </a:p>
          <a:p>
            <a:pPr indent="0" lvl="0" marL="0" rtl="0" algn="l">
              <a:spcBef>
                <a:spcPts val="1600"/>
              </a:spcBef>
              <a:spcAft>
                <a:spcPts val="0"/>
              </a:spcAft>
              <a:buNone/>
            </a:pPr>
            <a:r>
              <a:rPr lang="en"/>
              <a:t>For each mention, obtain a medical subject headings unique ID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Link all entities to CTD and extract 133 subtypes of relations</a:t>
            </a:r>
            <a:endParaRPr/>
          </a:p>
          <a:p>
            <a:pPr indent="0" lvl="0" marL="0" rtl="0" algn="l">
              <a:spcBef>
                <a:spcPts val="160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Event extraction</a:t>
            </a:r>
            <a:endParaRPr/>
          </a:p>
          <a:p>
            <a:pPr indent="0" lvl="0" marL="0" rtl="0" algn="l">
              <a:spcBef>
                <a:spcPts val="1600"/>
              </a:spcBef>
              <a:spcAft>
                <a:spcPts val="0"/>
              </a:spcAft>
              <a:buNone/>
            </a:pPr>
            <a:r>
              <a:rPr lang="en"/>
              <a:t>Extract 13 event types and roles of entities </a:t>
            </a:r>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Fine-grained Text Entity Extraction</a:t>
            </a:r>
            <a:endParaRPr/>
          </a:p>
        </p:txBody>
      </p:sp>
      <p:sp>
        <p:nvSpPr>
          <p:cNvPr id="580" name="Google Shape;580;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Expert questions contain words that are fine-grained knowledge elements</a:t>
            </a:r>
            <a:endParaRPr/>
          </a:p>
          <a:p>
            <a:pPr indent="0" lvl="0" marL="0" rtl="0" algn="l">
              <a:spcBef>
                <a:spcPts val="1600"/>
              </a:spcBef>
              <a:spcAft>
                <a:spcPts val="0"/>
              </a:spcAft>
              <a:buNone/>
            </a:pPr>
            <a:r>
              <a:rPr lang="en"/>
              <a:t>E.g. “Which </a:t>
            </a:r>
            <a:r>
              <a:rPr b="1" lang="en"/>
              <a:t>amino acids</a:t>
            </a:r>
            <a:r>
              <a:rPr lang="en"/>
              <a:t> …?”</a:t>
            </a:r>
            <a:endParaRPr/>
          </a:p>
          <a:p>
            <a:pPr indent="0" lvl="0" marL="0" rtl="0" algn="l">
              <a:spcBef>
                <a:spcPts val="1600"/>
              </a:spcBef>
              <a:spcAft>
                <a:spcPts val="0"/>
              </a:spcAft>
              <a:buNone/>
            </a:pPr>
            <a:r>
              <a:rPr lang="en"/>
              <a:t>Apply the fine-grained entity extraction system CORD-NER to extract 75 types of entities to enrich the KG</a:t>
            </a:r>
            <a:endParaRPr/>
          </a:p>
          <a:p>
            <a:pPr indent="0" lvl="0" marL="0" rtl="0" algn="l">
              <a:spcBef>
                <a:spcPts val="1600"/>
              </a:spcBef>
              <a:spcAft>
                <a:spcPts val="0"/>
              </a:spcAft>
              <a:buNone/>
            </a:pPr>
            <a:r>
              <a:rPr lang="en"/>
              <a:t>CORD-NER needs no intensive human annotation</a:t>
            </a:r>
            <a:endParaRPr/>
          </a:p>
          <a:p>
            <a:pPr indent="0" lvl="0" marL="0" rtl="0" algn="l">
              <a:spcBef>
                <a:spcPts val="1600"/>
              </a:spcBef>
              <a:spcAft>
                <a:spcPts val="0"/>
              </a:spcAft>
              <a:buNone/>
            </a:pPr>
            <a:r>
              <a:rPr lang="en"/>
              <a:t>Has better annotation quality than Scispacy (another fully supervised BioNERT tool)</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Fine-grained Entity Extraction</a:t>
            </a:r>
            <a:endParaRPr/>
          </a:p>
        </p:txBody>
      </p:sp>
      <p:sp>
        <p:nvSpPr>
          <p:cNvPr id="586" name="Google Shape;586;p9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7" name="Google Shape;587;p96"/>
          <p:cNvPicPr preferRelativeResize="0"/>
          <p:nvPr/>
        </p:nvPicPr>
        <p:blipFill>
          <a:blip r:embed="rId3">
            <a:alphaModFix/>
          </a:blip>
          <a:stretch>
            <a:fillRect/>
          </a:stretch>
        </p:blipFill>
        <p:spPr>
          <a:xfrm>
            <a:off x="696400" y="1266322"/>
            <a:ext cx="6830050" cy="3673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7"/>
          <p:cNvSpPr txBox="1"/>
          <p:nvPr>
            <p:ph type="title"/>
          </p:nvPr>
        </p:nvSpPr>
        <p:spPr>
          <a:xfrm>
            <a:off x="235500" y="368825"/>
            <a:ext cx="8832300" cy="8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 and Cross-media Entity Grounding</a:t>
            </a:r>
            <a:endParaRPr/>
          </a:p>
        </p:txBody>
      </p:sp>
      <p:sp>
        <p:nvSpPr>
          <p:cNvPr id="593" name="Google Shape;593;p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 visual-only information like molecular structures, curves and relational diagrams in biomedical papers</a:t>
            </a:r>
            <a:endParaRPr/>
          </a:p>
          <a:p>
            <a:pPr indent="0" lvl="0" marL="0" rtl="0" algn="l">
              <a:spcBef>
                <a:spcPts val="1600"/>
              </a:spcBef>
              <a:spcAft>
                <a:spcPts val="0"/>
              </a:spcAft>
              <a:buNone/>
            </a:pPr>
            <a:r>
              <a:rPr lang="en"/>
              <a:t>1)Extract figures from papers and segment figures to close to half a million subfigures</a:t>
            </a:r>
            <a:endParaRPr/>
          </a:p>
          <a:p>
            <a:pPr indent="0" lvl="0" marL="0" rtl="0" algn="l">
              <a:spcBef>
                <a:spcPts val="1600"/>
              </a:spcBef>
              <a:spcAft>
                <a:spcPts val="1600"/>
              </a:spcAft>
              <a:buNone/>
            </a:pPr>
            <a:r>
              <a:rPr lang="en"/>
              <a:t>2)Perform cross-model entity grounding to ground entities mentioned in captions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 Image</a:t>
            </a:r>
            <a:endParaRPr/>
          </a:p>
        </p:txBody>
      </p:sp>
      <p:sp>
        <p:nvSpPr>
          <p:cNvPr id="599" name="Google Shape;599;p9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0" name="Google Shape;600;p98"/>
          <p:cNvPicPr preferRelativeResize="0"/>
          <p:nvPr/>
        </p:nvPicPr>
        <p:blipFill>
          <a:blip r:embed="rId3">
            <a:alphaModFix/>
          </a:blip>
          <a:stretch>
            <a:fillRect/>
          </a:stretch>
        </p:blipFill>
        <p:spPr>
          <a:xfrm>
            <a:off x="2018634" y="1266325"/>
            <a:ext cx="5872368" cy="3777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 Images</a:t>
            </a:r>
            <a:endParaRPr/>
          </a:p>
        </p:txBody>
      </p:sp>
      <p:sp>
        <p:nvSpPr>
          <p:cNvPr id="606" name="Google Shape;606;p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Deep-figures (</a:t>
            </a:r>
            <a:r>
              <a:rPr b="1" lang="en"/>
              <a:t>Siguel et al., 2018) </a:t>
            </a:r>
            <a:r>
              <a:rPr lang="en"/>
              <a:t>to detect and extract figures from each PDF</a:t>
            </a:r>
            <a:endParaRPr/>
          </a:p>
          <a:p>
            <a:pPr indent="0" lvl="0" marL="0" rtl="0" algn="l">
              <a:spcBef>
                <a:spcPts val="1600"/>
              </a:spcBef>
              <a:spcAft>
                <a:spcPts val="0"/>
              </a:spcAft>
              <a:buNone/>
            </a:pPr>
            <a:r>
              <a:rPr lang="en"/>
              <a:t>Each figure corresponds to text in caption, or the main text that is referring to</a:t>
            </a:r>
            <a:endParaRPr/>
          </a:p>
          <a:p>
            <a:pPr indent="0" lvl="0" marL="0" rtl="0" algn="l">
              <a:spcBef>
                <a:spcPts val="1600"/>
              </a:spcBef>
              <a:spcAft>
                <a:spcPts val="0"/>
              </a:spcAft>
              <a:buNone/>
            </a:pPr>
            <a:r>
              <a:rPr lang="en"/>
              <a:t>This gives a way to attach a figure to an KG entity for the KG entity of that text</a:t>
            </a:r>
            <a:endParaRPr/>
          </a:p>
          <a:p>
            <a:pPr indent="0" lvl="0" marL="0" rtl="0" algn="l">
              <a:spcBef>
                <a:spcPts val="160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 to segment individual subfigures, and then put each subfigure with its subcaption</a:t>
            </a:r>
            <a:endParaRPr/>
          </a:p>
          <a:p>
            <a:pPr indent="0" lvl="0" marL="0" rtl="0" algn="l">
              <a:spcBef>
                <a:spcPts val="1600"/>
              </a:spcBef>
              <a:spcAft>
                <a:spcPts val="0"/>
              </a:spcAft>
              <a:buNone/>
            </a:pPr>
            <a:r>
              <a:rPr lang="en"/>
              <a:t>FIgure-separator is used to detect and separate all non-overlapping image regions</a:t>
            </a:r>
            <a:endParaRPr/>
          </a:p>
          <a:p>
            <a:pPr indent="0" lvl="0" marL="0" rtl="0" algn="l">
              <a:spcBef>
                <a:spcPts val="1600"/>
              </a:spcBef>
              <a:spcAft>
                <a:spcPts val="0"/>
              </a:spcAft>
              <a:buNone/>
            </a:pPr>
            <a:r>
              <a:rPr lang="en"/>
              <a:t>Subfigures in a figure are marked with alphabetical letters, which we then use deep neural networks to detect text in the figures and use OCT tools to recognize text information within each figure</a:t>
            </a:r>
            <a:endParaRPr/>
          </a:p>
          <a:p>
            <a:pPr indent="0" lvl="0" marL="0" rtl="0" algn="l">
              <a:spcBef>
                <a:spcPts val="160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local proximity to distinguish subfigure marker text from text labels</a:t>
            </a:r>
            <a:endParaRPr/>
          </a:p>
          <a:p>
            <a:pPr indent="0" lvl="0" marL="0" rtl="0" algn="l">
              <a:spcBef>
                <a:spcPts val="1600"/>
              </a:spcBef>
              <a:spcAft>
                <a:spcPts val="0"/>
              </a:spcAft>
              <a:buNone/>
            </a:pPr>
            <a:r>
              <a:rPr lang="en"/>
              <a:t>Location information of each text marker used to merge multiple image regions into a single subfigure</a:t>
            </a:r>
            <a:endParaRPr/>
          </a:p>
          <a:p>
            <a:pPr indent="0" lvl="0" marL="0" rtl="0" algn="l">
              <a:spcBef>
                <a:spcPts val="1600"/>
              </a:spcBef>
              <a:spcAft>
                <a:spcPts val="1600"/>
              </a:spcAft>
              <a:buNone/>
            </a:pPr>
            <a:r>
              <a:rPr lang="en"/>
              <a:t>Each subfigure is segmented and associated text labels provide information to expand the knowledge graph constructed just purely from caption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Learning</a:t>
            </a:r>
            <a:endParaRPr/>
          </a:p>
          <a:p>
            <a:pPr indent="0" lvl="0" marL="0" rtl="0" algn="l">
              <a:spcBef>
                <a:spcPts val="0"/>
              </a:spcBef>
              <a:spcAft>
                <a:spcPts val="0"/>
              </a:spcAft>
              <a:buNone/>
            </a:pPr>
            <a:r>
              <a:t/>
            </a:r>
            <a:endParaRPr/>
          </a:p>
        </p:txBody>
      </p:sp>
      <p:sp>
        <p:nvSpPr>
          <p:cNvPr id="120" name="Google Shape;12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Concept embedding</a:t>
            </a:r>
            <a:endParaRPr/>
          </a:p>
          <a:p>
            <a:pPr indent="0" lvl="0" marL="0" rtl="0" algn="l">
              <a:spcBef>
                <a:spcPts val="1600"/>
              </a:spcBef>
              <a:spcAft>
                <a:spcPts val="0"/>
              </a:spcAft>
              <a:buNone/>
            </a:pPr>
            <a:r>
              <a:rPr lang="en"/>
              <a:t>Learning the semantics of medical concept, e.g. genes, proteins, diseases</a:t>
            </a:r>
            <a:endParaRPr/>
          </a:p>
          <a:p>
            <a:pPr indent="0" lvl="0" marL="0" rtl="0" algn="l">
              <a:spcBef>
                <a:spcPts val="1600"/>
              </a:spcBef>
              <a:spcAft>
                <a:spcPts val="0"/>
              </a:spcAft>
              <a:buNone/>
            </a:pPr>
            <a:r>
              <a:rPr lang="en"/>
              <a:t>Cui2vec learns from 80 million documents of insurance claims, journal articles and clinical notes</a:t>
            </a:r>
            <a:endParaRPr/>
          </a:p>
          <a:p>
            <a:pPr indent="0" lvl="0" marL="0" rtl="0" algn="l">
              <a:spcBef>
                <a:spcPts val="1600"/>
              </a:spcBef>
              <a:spcAft>
                <a:spcPts val="1600"/>
              </a:spcAft>
              <a:buNone/>
            </a:pPr>
            <a:r>
              <a:rPr lang="en"/>
              <a:t>Graph-based Attention Model gives EHR with hierarchical information from medical ontologies via mechanism mechanism. Each concept embedding is informed by background knowledge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Semantic Visualization</a:t>
            </a:r>
            <a:endParaRPr/>
          </a:p>
        </p:txBody>
      </p:sp>
      <p:sp>
        <p:nvSpPr>
          <p:cNvPr id="624" name="Google Shape;624;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semantic visualization over large complex networks of biomedical relations</a:t>
            </a:r>
            <a:endParaRPr/>
          </a:p>
          <a:p>
            <a:pPr indent="0" lvl="0" marL="0" rtl="0" algn="l">
              <a:spcBef>
                <a:spcPts val="1600"/>
              </a:spcBef>
              <a:spcAft>
                <a:spcPts val="0"/>
              </a:spcAft>
              <a:buNone/>
            </a:pPr>
            <a:r>
              <a:rPr lang="en"/>
              <a:t>Semantic realization visualizes subsets of relations relatively through semantically typed tag and heat maps</a:t>
            </a:r>
            <a:endParaRPr/>
          </a:p>
          <a:p>
            <a:pPr indent="0" lvl="0" marL="0" rtl="0" algn="l">
              <a:spcBef>
                <a:spcPts val="1600"/>
              </a:spcBef>
              <a:spcAft>
                <a:spcPts val="0"/>
              </a:spcAft>
              <a:buNone/>
            </a:pPr>
            <a:r>
              <a:rPr lang="en"/>
              <a:t>Global not just a single word</a:t>
            </a:r>
            <a:endParaRPr/>
          </a:p>
          <a:p>
            <a:pPr indent="0" lvl="0" marL="0" rtl="0" algn="l">
              <a:spcBef>
                <a:spcPts val="1600"/>
              </a:spcBef>
              <a:spcAft>
                <a:spcPts val="1600"/>
              </a:spcAft>
              <a:buNone/>
            </a:pPr>
            <a:r>
              <a:rPr lang="en"/>
              <a:t>Easily identify new relationships missed</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630" name="Google Shape;630;p1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index from knowledge element =&gt; Kibana dashboard</a:t>
            </a:r>
            <a:endParaRPr/>
          </a:p>
          <a:p>
            <a:pPr indent="0" lvl="0" marL="0" rtl="0" algn="l">
              <a:spcBef>
                <a:spcPts val="1600"/>
              </a:spcBef>
              <a:spcAft>
                <a:spcPts val="0"/>
              </a:spcAft>
              <a:buNone/>
            </a:pPr>
            <a:r>
              <a:rPr lang="en"/>
              <a:t>E.g. clicking the protein keyword EIF2AK3 in the tag cloud called “Enzyme proteins participating Modification relations” and the visualization is changed</a:t>
            </a:r>
            <a:endParaRPr/>
          </a:p>
          <a:p>
            <a:pPr indent="0" lvl="0" marL="0" rtl="0" algn="l">
              <a:spcBef>
                <a:spcPts val="160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4"/>
          <p:cNvSpPr txBox="1"/>
          <p:nvPr>
            <p:ph type="title"/>
          </p:nvPr>
        </p:nvSpPr>
        <p:spPr>
          <a:xfrm>
            <a:off x="311700" y="221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Heatmap</a:t>
            </a:r>
            <a:endParaRPr/>
          </a:p>
        </p:txBody>
      </p:sp>
      <p:sp>
        <p:nvSpPr>
          <p:cNvPr id="636" name="Google Shape;636;p104"/>
          <p:cNvSpPr txBox="1"/>
          <p:nvPr>
            <p:ph idx="1" type="body"/>
          </p:nvPr>
        </p:nvSpPr>
        <p:spPr>
          <a:xfrm>
            <a:off x="311700" y="9204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SemViz Semantic Visualization has dense tag clouds (visualization of relation) and dense heatmaps (multiple chained relations) hrough process of parameter reduction over relation</a:t>
            </a:r>
            <a:endParaRPr/>
          </a:p>
        </p:txBody>
      </p:sp>
      <p:pic>
        <p:nvPicPr>
          <p:cNvPr id="637" name="Google Shape;637;p104"/>
          <p:cNvPicPr preferRelativeResize="0"/>
          <p:nvPr/>
        </p:nvPicPr>
        <p:blipFill>
          <a:blip r:embed="rId3">
            <a:alphaModFix/>
          </a:blip>
          <a:stretch>
            <a:fillRect/>
          </a:stretch>
        </p:blipFill>
        <p:spPr>
          <a:xfrm>
            <a:off x="1968375" y="2002950"/>
            <a:ext cx="3681550" cy="29294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Knowledge-driven Question Answering</a:t>
            </a:r>
            <a:endParaRPr/>
          </a:p>
        </p:txBody>
      </p:sp>
      <p:sp>
        <p:nvSpPr>
          <p:cNvPr id="643" name="Google Shape;643;p10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 component based on combining knowledge graph matching and distributional semantic matching (instead of just single document)</a:t>
            </a:r>
            <a:endParaRPr/>
          </a:p>
          <a:p>
            <a:pPr indent="0" lvl="0" marL="0" rtl="0" algn="l">
              <a:spcBef>
                <a:spcPts val="1600"/>
              </a:spcBef>
              <a:spcAft>
                <a:spcPts val="0"/>
              </a:spcAft>
              <a:buNone/>
            </a:pPr>
            <a:r>
              <a:rPr lang="en"/>
              <a:t>Build knowledge graph indexing and searching functions to allow efficient search</a:t>
            </a:r>
            <a:endParaRPr/>
          </a:p>
          <a:p>
            <a:pPr indent="0" lvl="0" marL="0" rtl="0" algn="l">
              <a:spcBef>
                <a:spcPts val="1600"/>
              </a:spcBef>
              <a:spcAft>
                <a:spcPts val="16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Question: </a:t>
            </a:r>
            <a:r>
              <a:rPr lang="en"/>
              <a:t>Connections between 2 entities. Generate a subgraph that covers the path between them</a:t>
            </a:r>
            <a:endParaRPr/>
          </a:p>
          <a:p>
            <a:pPr indent="0" lvl="0" marL="0" rtl="0" algn="l">
              <a:spcBef>
                <a:spcPts val="1600"/>
              </a:spcBef>
              <a:spcAft>
                <a:spcPts val="0"/>
              </a:spcAft>
              <a:buNone/>
            </a:pPr>
            <a:r>
              <a:rPr lang="en"/>
              <a:t>Paths generated by traversing the KG and these paths are ranked by frequency of the paths</a:t>
            </a:r>
            <a:endParaRPr/>
          </a:p>
          <a:p>
            <a:pPr indent="0" lvl="0" marL="0" rtl="0" algn="l">
              <a:spcBef>
                <a:spcPts val="1600"/>
              </a:spcBef>
              <a:spcAft>
                <a:spcPts val="1600"/>
              </a:spcAft>
              <a:buNone/>
            </a:pPr>
            <a:r>
              <a:rPr lang="en"/>
              <a:t>Each edge has a score equal to the sum of score of paths passing through the edge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a:t>
            </a:r>
            <a:endParaRPr/>
          </a:p>
        </p:txBody>
      </p:sp>
      <p:sp>
        <p:nvSpPr>
          <p:cNvPr id="655" name="Google Shape;655;p10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6" name="Google Shape;656;p107"/>
          <p:cNvPicPr preferRelativeResize="0"/>
          <p:nvPr/>
        </p:nvPicPr>
        <p:blipFill>
          <a:blip r:embed="rId3">
            <a:alphaModFix/>
          </a:blip>
          <a:stretch>
            <a:fillRect/>
          </a:stretch>
        </p:blipFill>
        <p:spPr>
          <a:xfrm>
            <a:off x="2021025" y="1266325"/>
            <a:ext cx="3745124" cy="36895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BioBERT is used to represent each sentence with left and right neighboring sentences as local contexts</a:t>
            </a:r>
            <a:endParaRPr/>
          </a:p>
          <a:p>
            <a:pPr indent="0" lvl="0" marL="0" rtl="0" algn="l">
              <a:spcBef>
                <a:spcPts val="1600"/>
              </a:spcBef>
              <a:spcAft>
                <a:spcPts val="0"/>
              </a:spcAft>
              <a:buNone/>
            </a:pPr>
            <a:r>
              <a:rPr lang="en"/>
              <a:t>Aggregate the sentence embedding layer with average pooling</a:t>
            </a:r>
            <a:endParaRPr/>
          </a:p>
          <a:p>
            <a:pPr indent="0" lvl="0" marL="0" rtl="0" algn="l">
              <a:spcBef>
                <a:spcPts val="1600"/>
              </a:spcBef>
              <a:spcAft>
                <a:spcPts val="1600"/>
              </a:spcAft>
              <a:buNone/>
            </a:pPr>
            <a:r>
              <a:rPr lang="en"/>
              <a:t>Use similarity between embedding representation of each sentence and query to extract the most relevant sentences as evidence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often  provide entity types instead of entity instances that requires us to extract evidence sentences based on a pattern</a:t>
            </a:r>
            <a:endParaRPr/>
          </a:p>
          <a:p>
            <a:pPr indent="0" lvl="0" marL="0" rtl="0" algn="l">
              <a:spcBef>
                <a:spcPts val="1600"/>
              </a:spcBef>
              <a:spcAft>
                <a:spcPts val="1600"/>
              </a:spcAft>
              <a:buNone/>
            </a:pPr>
            <a:r>
              <a:rPr lang="en"/>
              <a:t>The paper developed EVIDENCEMINER, web-based system to allow user query as natural language statement and automatically retrieves textual evidence from COVID-19 corpora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Drug Repurposing Report Generation</a:t>
            </a:r>
            <a:endParaRPr/>
          </a:p>
        </p:txBody>
      </p:sp>
      <p:sp>
        <p:nvSpPr>
          <p:cNvPr id="674" name="Google Shape;674;p1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written report about drug repurposing contains</a:t>
            </a:r>
            <a:endParaRPr/>
          </a:p>
          <a:p>
            <a:pPr indent="-342900" lvl="0" marL="457200" rtl="0" algn="l">
              <a:spcBef>
                <a:spcPts val="1600"/>
              </a:spcBef>
              <a:spcAft>
                <a:spcPts val="0"/>
              </a:spcAft>
              <a:buSzPts val="1800"/>
              <a:buAutoNum type="arabicPeriod"/>
            </a:pPr>
            <a:r>
              <a:rPr lang="en"/>
              <a:t>Current indication</a:t>
            </a:r>
            <a:endParaRPr/>
          </a:p>
          <a:p>
            <a:pPr indent="-342900" lvl="0" marL="457200" rtl="0" algn="l">
              <a:spcBef>
                <a:spcPts val="0"/>
              </a:spcBef>
              <a:spcAft>
                <a:spcPts val="0"/>
              </a:spcAft>
              <a:buSzPts val="1800"/>
              <a:buAutoNum type="arabicPeriod"/>
            </a:pPr>
            <a:r>
              <a:rPr lang="en"/>
              <a:t>Molecular Structure</a:t>
            </a:r>
            <a:endParaRPr/>
          </a:p>
          <a:p>
            <a:pPr indent="-342900" lvl="0" marL="457200" rtl="0" algn="l">
              <a:spcBef>
                <a:spcPts val="0"/>
              </a:spcBef>
              <a:spcAft>
                <a:spcPts val="0"/>
              </a:spcAft>
              <a:buSzPts val="1800"/>
              <a:buAutoNum type="arabicPeriod"/>
            </a:pPr>
            <a:r>
              <a:rPr lang="en"/>
              <a:t>Action Mechanism</a:t>
            </a:r>
            <a:endParaRPr/>
          </a:p>
          <a:p>
            <a:pPr indent="-342900" lvl="0" marL="457200" rtl="0" algn="l">
              <a:spcBef>
                <a:spcPts val="0"/>
              </a:spcBef>
              <a:spcAft>
                <a:spcPts val="0"/>
              </a:spcAft>
              <a:buSzPts val="1800"/>
              <a:buAutoNum type="arabicPeriod"/>
            </a:pPr>
            <a:r>
              <a:rPr lang="en"/>
              <a:t>Drug identified by manual or computation screen</a:t>
            </a:r>
            <a:endParaRPr/>
          </a:p>
          <a:p>
            <a:pPr indent="-342900" lvl="0" marL="457200" rtl="0" algn="l">
              <a:spcBef>
                <a:spcPts val="0"/>
              </a:spcBef>
              <a:spcAft>
                <a:spcPts val="0"/>
              </a:spcAft>
              <a:buSzPts val="1800"/>
              <a:buAutoNum type="arabicPeriod"/>
            </a:pPr>
            <a:r>
              <a:rPr lang="en"/>
              <a:t>Who is studying the drug</a:t>
            </a:r>
            <a:endParaRPr/>
          </a:p>
          <a:p>
            <a:pPr indent="-342900" lvl="0" marL="457200" rtl="0" algn="l">
              <a:spcBef>
                <a:spcPts val="0"/>
              </a:spcBef>
              <a:spcAft>
                <a:spcPts val="0"/>
              </a:spcAft>
              <a:buSzPts val="1800"/>
              <a:buAutoNum type="arabicPeriod"/>
            </a:pPr>
            <a:r>
              <a:rPr lang="en"/>
              <a:t>...</a:t>
            </a:r>
            <a:endParaRPr/>
          </a:p>
          <a:p>
            <a:pPr indent="0" lvl="0" marL="0" rtl="0" algn="l">
              <a:spcBef>
                <a:spcPts val="160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DARPA biologist suggests three drugs: Benazepril, Losartan, Amodiaquine</a:t>
            </a:r>
            <a:endParaRPr/>
          </a:p>
        </p:txBody>
      </p:sp>
      <p:pic>
        <p:nvPicPr>
          <p:cNvPr id="681" name="Google Shape;681;p111"/>
          <p:cNvPicPr preferRelativeResize="0"/>
          <p:nvPr/>
        </p:nvPicPr>
        <p:blipFill>
          <a:blip r:embed="rId3">
            <a:alphaModFix/>
          </a:blip>
          <a:stretch>
            <a:fillRect/>
          </a:stretch>
        </p:blipFill>
        <p:spPr>
          <a:xfrm>
            <a:off x="2469863" y="1806775"/>
            <a:ext cx="3648075" cy="27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